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56" r:id="rId2"/>
    <p:sldId id="264" r:id="rId3"/>
    <p:sldId id="304" r:id="rId4"/>
    <p:sldId id="265" r:id="rId5"/>
    <p:sldId id="305" r:id="rId6"/>
    <p:sldId id="296" r:id="rId7"/>
    <p:sldId id="269" r:id="rId8"/>
    <p:sldId id="282" r:id="rId9"/>
    <p:sldId id="283" r:id="rId10"/>
    <p:sldId id="284" r:id="rId11"/>
    <p:sldId id="285" r:id="rId12"/>
    <p:sldId id="297" r:id="rId13"/>
    <p:sldId id="303" r:id="rId14"/>
    <p:sldId id="287" r:id="rId15"/>
    <p:sldId id="288" r:id="rId16"/>
    <p:sldId id="302" r:id="rId17"/>
    <p:sldId id="298" r:id="rId18"/>
    <p:sldId id="289" r:id="rId19"/>
    <p:sldId id="290" r:id="rId20"/>
    <p:sldId id="291" r:id="rId21"/>
    <p:sldId id="292" r:id="rId22"/>
    <p:sldId id="293" r:id="rId23"/>
    <p:sldId id="306" r:id="rId24"/>
    <p:sldId id="307" r:id="rId25"/>
    <p:sldId id="3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59EC"/>
    <a:srgbClr val="323232"/>
    <a:srgbClr val="DAEDFF"/>
    <a:srgbClr val="CCDFFF"/>
    <a:srgbClr val="595959"/>
    <a:srgbClr val="5DD345"/>
    <a:srgbClr val="5CD344"/>
    <a:srgbClr val="22232F"/>
    <a:srgbClr val="4B7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54" autoAdjust="0"/>
    <p:restoredTop sz="67188"/>
  </p:normalViewPr>
  <p:slideViewPr>
    <p:cSldViewPr snapToGrid="0" snapToObjects="1" showGuides="1">
      <p:cViewPr varScale="1">
        <p:scale>
          <a:sx n="106" d="100"/>
          <a:sy n="106" d="100"/>
        </p:scale>
        <p:origin x="2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a:t>
            </a:fld>
            <a:endParaRPr lang="en-US" dirty="0"/>
          </a:p>
        </p:txBody>
      </p:sp>
    </p:spTree>
    <p:extLst>
      <p:ext uri="{BB962C8B-B14F-4D97-AF65-F5344CB8AC3E}">
        <p14:creationId xmlns:p14="http://schemas.microsoft.com/office/powerpoint/2010/main" val="1866852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11</a:t>
            </a:fld>
            <a:endParaRPr lang="en-US" dirty="0"/>
          </a:p>
        </p:txBody>
      </p:sp>
    </p:spTree>
    <p:extLst>
      <p:ext uri="{BB962C8B-B14F-4D97-AF65-F5344CB8AC3E}">
        <p14:creationId xmlns:p14="http://schemas.microsoft.com/office/powerpoint/2010/main" val="229917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12</a:t>
            </a:fld>
            <a:endParaRPr lang="en-US" dirty="0"/>
          </a:p>
        </p:txBody>
      </p:sp>
    </p:spTree>
    <p:extLst>
      <p:ext uri="{BB962C8B-B14F-4D97-AF65-F5344CB8AC3E}">
        <p14:creationId xmlns:p14="http://schemas.microsoft.com/office/powerpoint/2010/main" val="1089481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13</a:t>
            </a:fld>
            <a:endParaRPr lang="en-US" dirty="0"/>
          </a:p>
        </p:txBody>
      </p:sp>
    </p:spTree>
    <p:extLst>
      <p:ext uri="{BB962C8B-B14F-4D97-AF65-F5344CB8AC3E}">
        <p14:creationId xmlns:p14="http://schemas.microsoft.com/office/powerpoint/2010/main" val="66195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14</a:t>
            </a:fld>
            <a:endParaRPr lang="en-US" dirty="0"/>
          </a:p>
        </p:txBody>
      </p:sp>
    </p:spTree>
    <p:extLst>
      <p:ext uri="{BB962C8B-B14F-4D97-AF65-F5344CB8AC3E}">
        <p14:creationId xmlns:p14="http://schemas.microsoft.com/office/powerpoint/2010/main" val="338312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15</a:t>
            </a:fld>
            <a:endParaRPr lang="en-US" dirty="0"/>
          </a:p>
        </p:txBody>
      </p:sp>
    </p:spTree>
    <p:extLst>
      <p:ext uri="{BB962C8B-B14F-4D97-AF65-F5344CB8AC3E}">
        <p14:creationId xmlns:p14="http://schemas.microsoft.com/office/powerpoint/2010/main" val="348280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17</a:t>
            </a:fld>
            <a:endParaRPr lang="en-US" dirty="0"/>
          </a:p>
        </p:txBody>
      </p:sp>
    </p:spTree>
    <p:extLst>
      <p:ext uri="{BB962C8B-B14F-4D97-AF65-F5344CB8AC3E}">
        <p14:creationId xmlns:p14="http://schemas.microsoft.com/office/powerpoint/2010/main" val="2404692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dirty="0"/>
          </a:p>
        </p:txBody>
      </p:sp>
    </p:spTree>
    <p:extLst>
      <p:ext uri="{BB962C8B-B14F-4D97-AF65-F5344CB8AC3E}">
        <p14:creationId xmlns:p14="http://schemas.microsoft.com/office/powerpoint/2010/main" val="363245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19</a:t>
            </a:fld>
            <a:endParaRPr lang="en-US" dirty="0"/>
          </a:p>
        </p:txBody>
      </p:sp>
    </p:spTree>
    <p:extLst>
      <p:ext uri="{BB962C8B-B14F-4D97-AF65-F5344CB8AC3E}">
        <p14:creationId xmlns:p14="http://schemas.microsoft.com/office/powerpoint/2010/main" val="1525420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20</a:t>
            </a:fld>
            <a:endParaRPr lang="en-US" dirty="0"/>
          </a:p>
        </p:txBody>
      </p:sp>
    </p:spTree>
    <p:extLst>
      <p:ext uri="{BB962C8B-B14F-4D97-AF65-F5344CB8AC3E}">
        <p14:creationId xmlns:p14="http://schemas.microsoft.com/office/powerpoint/2010/main" val="376515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21</a:t>
            </a:fld>
            <a:endParaRPr lang="en-US" dirty="0"/>
          </a:p>
        </p:txBody>
      </p:sp>
    </p:spTree>
    <p:extLst>
      <p:ext uri="{BB962C8B-B14F-4D97-AF65-F5344CB8AC3E}">
        <p14:creationId xmlns:p14="http://schemas.microsoft.com/office/powerpoint/2010/main" val="14516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a:t>
            </a:fld>
            <a:endParaRPr lang="en-US" dirty="0"/>
          </a:p>
        </p:txBody>
      </p:sp>
    </p:spTree>
    <p:extLst>
      <p:ext uri="{BB962C8B-B14F-4D97-AF65-F5344CB8AC3E}">
        <p14:creationId xmlns:p14="http://schemas.microsoft.com/office/powerpoint/2010/main" val="7907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22</a:t>
            </a:fld>
            <a:endParaRPr lang="en-US" dirty="0"/>
          </a:p>
        </p:txBody>
      </p:sp>
    </p:spTree>
    <p:extLst>
      <p:ext uri="{BB962C8B-B14F-4D97-AF65-F5344CB8AC3E}">
        <p14:creationId xmlns:p14="http://schemas.microsoft.com/office/powerpoint/2010/main" val="19806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25</a:t>
            </a:fld>
            <a:endParaRPr lang="en-US" dirty="0"/>
          </a:p>
        </p:txBody>
      </p:sp>
    </p:spTree>
    <p:extLst>
      <p:ext uri="{BB962C8B-B14F-4D97-AF65-F5344CB8AC3E}">
        <p14:creationId xmlns:p14="http://schemas.microsoft.com/office/powerpoint/2010/main" val="226650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dirty="0"/>
          </a:p>
        </p:txBody>
      </p:sp>
    </p:spTree>
    <p:extLst>
      <p:ext uri="{BB962C8B-B14F-4D97-AF65-F5344CB8AC3E}">
        <p14:creationId xmlns:p14="http://schemas.microsoft.com/office/powerpoint/2010/main" val="165613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dirty="0"/>
          </a:p>
        </p:txBody>
      </p:sp>
    </p:spTree>
    <p:extLst>
      <p:ext uri="{BB962C8B-B14F-4D97-AF65-F5344CB8AC3E}">
        <p14:creationId xmlns:p14="http://schemas.microsoft.com/office/powerpoint/2010/main" val="206249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6</a:t>
            </a:fld>
            <a:endParaRPr lang="en-US" dirty="0"/>
          </a:p>
        </p:txBody>
      </p:sp>
    </p:spTree>
    <p:extLst>
      <p:ext uri="{BB962C8B-B14F-4D97-AF65-F5344CB8AC3E}">
        <p14:creationId xmlns:p14="http://schemas.microsoft.com/office/powerpoint/2010/main" val="176503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7</a:t>
            </a:fld>
            <a:endParaRPr lang="en-US" dirty="0"/>
          </a:p>
        </p:txBody>
      </p:sp>
    </p:spTree>
    <p:extLst>
      <p:ext uri="{BB962C8B-B14F-4D97-AF65-F5344CB8AC3E}">
        <p14:creationId xmlns:p14="http://schemas.microsoft.com/office/powerpoint/2010/main" val="239591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8</a:t>
            </a:fld>
            <a:endParaRPr lang="en-US" dirty="0"/>
          </a:p>
        </p:txBody>
      </p:sp>
    </p:spTree>
    <p:extLst>
      <p:ext uri="{BB962C8B-B14F-4D97-AF65-F5344CB8AC3E}">
        <p14:creationId xmlns:p14="http://schemas.microsoft.com/office/powerpoint/2010/main" val="1606144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9</a:t>
            </a:fld>
            <a:endParaRPr lang="en-US" dirty="0"/>
          </a:p>
        </p:txBody>
      </p:sp>
    </p:spTree>
    <p:extLst>
      <p:ext uri="{BB962C8B-B14F-4D97-AF65-F5344CB8AC3E}">
        <p14:creationId xmlns:p14="http://schemas.microsoft.com/office/powerpoint/2010/main" val="167531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10</a:t>
            </a:fld>
            <a:endParaRPr lang="en-US" dirty="0"/>
          </a:p>
        </p:txBody>
      </p:sp>
    </p:spTree>
    <p:extLst>
      <p:ext uri="{BB962C8B-B14F-4D97-AF65-F5344CB8AC3E}">
        <p14:creationId xmlns:p14="http://schemas.microsoft.com/office/powerpoint/2010/main" val="1657154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887"/>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1" name="Subtitle 2"/>
          <p:cNvSpPr>
            <a:spLocks noGrp="1"/>
          </p:cNvSpPr>
          <p:nvPr>
            <p:ph type="subTitle" idx="10"/>
          </p:nvPr>
        </p:nvSpPr>
        <p:spPr>
          <a:xfrm>
            <a:off x="838200" y="1107373"/>
            <a:ext cx="10515600" cy="369276"/>
          </a:xfrm>
        </p:spPr>
        <p:txBody>
          <a:bodyPr anchor="ctr">
            <a:noAutofit/>
          </a:bodyP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10515600" cy="4532801"/>
          </a:xfrm>
        </p:spPr>
        <p:txBody>
          <a:bodyPr>
            <a:noAutofit/>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887"/>
            <a:ext cx="10515600" cy="637198"/>
          </a:xfrm>
        </p:spPr>
        <p:txBody>
          <a:bodyPr anchor="b">
            <a:noAutofit/>
          </a:bodyPr>
          <a:lstStyle>
            <a:lvl1pPr>
              <a:defRPr sz="3600" b="1" i="0" cap="none" baseline="0">
                <a:solidFill>
                  <a:srgbClr val="22232F"/>
                </a:solidFill>
                <a:latin typeface="Arial Black" charset="0"/>
                <a:ea typeface="Arial Black" charset="0"/>
                <a:cs typeface="Arial Black" charset="0"/>
              </a:defRPr>
            </a:lvl1pPr>
          </a:lstStyle>
          <a:p>
            <a:r>
              <a:rPr lang="en-US" dirty="0"/>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887"/>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5140569" cy="4532801"/>
          </a:xfrm>
        </p:spPr>
        <p:txBody>
          <a:bodyPr>
            <a:noAutofit/>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1"/>
          </p:nvPr>
        </p:nvSpPr>
        <p:spPr>
          <a:xfrm>
            <a:off x="6101863" y="1644161"/>
            <a:ext cx="5251938" cy="4532801"/>
          </a:xfrm>
        </p:spPr>
        <p:txBody>
          <a:bodyPr>
            <a:noAutofit/>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55887"/>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dirty="0"/>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charset="0"/>
        <a:buChar char="•"/>
        <a:defRPr sz="240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charset="0"/>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fcc.gov/real-time-text" TargetMode="External"/><Relationship Id="rId7" Type="http://schemas.openxmlformats.org/officeDocument/2006/relationships/image" Target="../media/image29.png"/><Relationship Id="rId2" Type="http://schemas.openxmlformats.org/officeDocument/2006/relationships/hyperlink" Target="https://www.levelaccess.com/accessibility-regulations/"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att.com/esupport/article.html#!/wireless/KM1207491" TargetMode="External"/><Relationship Id="rId4" Type="http://schemas.openxmlformats.org/officeDocument/2006/relationships/hyperlink" Target="https://www.att.com/esupport/article.html#!/wireless/KM1233824"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linkedin.com/company/level-access" TargetMode="External"/><Relationship Id="rId13" Type="http://schemas.openxmlformats.org/officeDocument/2006/relationships/hyperlink" Target="https://www.levelaccess.com/csun18/" TargetMode="External"/><Relationship Id="rId3" Type="http://schemas.openxmlformats.org/officeDocument/2006/relationships/hyperlink" Target="mailto:Sam.Joehl@levelaccess.com" TargetMode="External"/><Relationship Id="rId7" Type="http://schemas.openxmlformats.org/officeDocument/2006/relationships/image" Target="../media/image32.jpeg"/><Relationship Id="rId12" Type="http://schemas.openxmlformats.org/officeDocument/2006/relationships/hyperlink" Target="https://www.levelaccess.com/blo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twitter.com/LevelAccessA11y" TargetMode="External"/><Relationship Id="rId11" Type="http://schemas.openxmlformats.org/officeDocument/2006/relationships/image" Target="../media/image34.png"/><Relationship Id="rId5" Type="http://schemas.openxmlformats.org/officeDocument/2006/relationships/image" Target="../media/image31.jpeg"/><Relationship Id="rId10" Type="http://schemas.openxmlformats.org/officeDocument/2006/relationships/hyperlink" Target="https://www.facebook.com/LevelAccessA11y" TargetMode="External"/><Relationship Id="rId4" Type="http://schemas.openxmlformats.org/officeDocument/2006/relationships/hyperlink" Target="mailto:mm9628@att.com" TargetMode="External"/><Relationship Id="rId9"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841482" y="998694"/>
            <a:ext cx="7880826" cy="2299142"/>
          </a:xfrm>
        </p:spPr>
        <p:txBody>
          <a:bodyPr anchor="b">
            <a:noAutofit/>
          </a:bodyPr>
          <a:lstStyle/>
          <a:p>
            <a:r>
              <a:rPr lang="en-US" sz="4400" cap="none" dirty="0">
                <a:solidFill>
                  <a:srgbClr val="000000"/>
                </a:solidFill>
              </a:rPr>
              <a:t>You Down with RTT? </a:t>
            </a:r>
            <a:r>
              <a:rPr lang="en-US" sz="3600" cap="none" dirty="0">
                <a:solidFill>
                  <a:srgbClr val="000000"/>
                </a:solidFill>
              </a:rPr>
              <a:t>Making Real-Time</a:t>
            </a:r>
            <a:br>
              <a:rPr lang="en-US" sz="3600" cap="none" dirty="0">
                <a:solidFill>
                  <a:srgbClr val="000000"/>
                </a:solidFill>
              </a:rPr>
            </a:br>
            <a:r>
              <a:rPr lang="en-US" sz="3600" cap="none" dirty="0">
                <a:solidFill>
                  <a:srgbClr val="000000"/>
                </a:solidFill>
              </a:rPr>
              <a:t>Text Accessible </a:t>
            </a:r>
            <a:br>
              <a:rPr lang="en-US" sz="3600" cap="none" dirty="0">
                <a:solidFill>
                  <a:srgbClr val="000000"/>
                </a:solidFill>
              </a:rPr>
            </a:br>
            <a:r>
              <a:rPr lang="en-US" sz="3600" cap="none" dirty="0">
                <a:solidFill>
                  <a:srgbClr val="000000"/>
                </a:solidFill>
              </a:rPr>
              <a:t>to Deaf-Blind Users</a:t>
            </a:r>
            <a:endParaRPr lang="en-US" sz="3600" dirty="0">
              <a:solidFill>
                <a:srgbClr val="000000"/>
              </a:solidFill>
            </a:endParaRPr>
          </a:p>
        </p:txBody>
      </p:sp>
      <p:sp>
        <p:nvSpPr>
          <p:cNvPr id="11" name="Subtitle 10"/>
          <p:cNvSpPr>
            <a:spLocks noGrp="1"/>
          </p:cNvSpPr>
          <p:nvPr>
            <p:ph type="subTitle" idx="1"/>
          </p:nvPr>
        </p:nvSpPr>
        <p:spPr>
          <a:xfrm>
            <a:off x="4945650" y="3342806"/>
            <a:ext cx="5888182" cy="1914993"/>
          </a:xfrm>
        </p:spPr>
        <p:txBody>
          <a:bodyPr/>
          <a:lstStyle/>
          <a:p>
            <a:r>
              <a:rPr lang="en-US" b="1" dirty="0"/>
              <a:t>Presented By</a:t>
            </a:r>
            <a:r>
              <a:rPr lang="en-US" dirty="0"/>
              <a:t>: </a:t>
            </a:r>
          </a:p>
          <a:p>
            <a:r>
              <a:rPr lang="en-US" dirty="0"/>
              <a:t>Sam Joehl</a:t>
            </a:r>
            <a:r>
              <a:rPr lang="en-US" dirty="0">
                <a:solidFill>
                  <a:srgbClr val="3359EC"/>
                </a:solidFill>
              </a:rPr>
              <a:t> • </a:t>
            </a:r>
            <a:r>
              <a:rPr lang="en-US" dirty="0"/>
              <a:t>Level Access</a:t>
            </a:r>
          </a:p>
          <a:p>
            <a:r>
              <a:rPr lang="en-US" dirty="0"/>
              <a:t>Matt Myrick</a:t>
            </a:r>
            <a:r>
              <a:rPr lang="en-US" dirty="0">
                <a:solidFill>
                  <a:srgbClr val="3359EC"/>
                </a:solidFill>
              </a:rPr>
              <a:t> • </a:t>
            </a:r>
            <a:r>
              <a:rPr lang="en-US" dirty="0"/>
              <a:t>AT&amp;T</a:t>
            </a: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4201667" y="518780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23,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EC265F-5F78-B544-963F-4996AC00BBF6}"/>
              </a:ext>
            </a:extLst>
          </p:cNvPr>
          <p:cNvSpPr>
            <a:spLocks noGrp="1"/>
          </p:cNvSpPr>
          <p:nvPr>
            <p:ph type="title"/>
          </p:nvPr>
        </p:nvSpPr>
        <p:spPr/>
        <p:txBody>
          <a:bodyPr/>
          <a:lstStyle/>
          <a:p>
            <a:r>
              <a:rPr lang="en-US" dirty="0"/>
              <a:t>RTT and the Section 508 Refresh</a:t>
            </a:r>
          </a:p>
        </p:txBody>
      </p:sp>
      <p:sp>
        <p:nvSpPr>
          <p:cNvPr id="5" name="Subtitle 4"/>
          <p:cNvSpPr>
            <a:spLocks noGrp="1"/>
          </p:cNvSpPr>
          <p:nvPr>
            <p:ph type="subTitle" idx="12"/>
          </p:nvPr>
        </p:nvSpPr>
        <p:spPr/>
        <p:txBody>
          <a:bodyPr>
            <a:noAutofit/>
          </a:bodyPr>
          <a:lstStyle/>
          <a:p>
            <a:r>
              <a:rPr lang="en-US" dirty="0"/>
              <a:t>RTT Timeline</a:t>
            </a:r>
          </a:p>
        </p:txBody>
      </p:sp>
      <p:sp>
        <p:nvSpPr>
          <p:cNvPr id="4" name="Content Placeholder 3"/>
          <p:cNvSpPr>
            <a:spLocks noGrp="1"/>
          </p:cNvSpPr>
          <p:nvPr>
            <p:ph idx="1"/>
          </p:nvPr>
        </p:nvSpPr>
        <p:spPr>
          <a:xfrm>
            <a:off x="838200" y="1603513"/>
            <a:ext cx="10175543" cy="4125641"/>
          </a:xfrm>
        </p:spPr>
        <p:txBody>
          <a:bodyPr>
            <a:noAutofit/>
          </a:bodyPr>
          <a:lstStyle/>
          <a:p>
            <a:pPr>
              <a:buClr>
                <a:srgbClr val="3359EC"/>
              </a:buClr>
            </a:pPr>
            <a:r>
              <a:rPr lang="en-US" sz="2600" dirty="0">
                <a:solidFill>
                  <a:srgbClr val="000000"/>
                </a:solidFill>
              </a:rPr>
              <a:t>On January 4, 2017, the U.S. Access Board updated the ICT Accessibility Standards which refreshed the standards for Section 508 of the Rehabilitation Act and the Section 255 Telecommunications Act Accessibility Guidelines</a:t>
            </a:r>
          </a:p>
          <a:p>
            <a:pPr>
              <a:buClr>
                <a:srgbClr val="3359EC"/>
              </a:buClr>
            </a:pPr>
            <a:r>
              <a:rPr lang="en-US" sz="2600" dirty="0">
                <a:solidFill>
                  <a:srgbClr val="000000"/>
                </a:solidFill>
              </a:rPr>
              <a:t>The board reserved any rulemaking on real-time text </a:t>
            </a:r>
            <a:br>
              <a:rPr lang="en-US" sz="2600" dirty="0">
                <a:solidFill>
                  <a:srgbClr val="000000"/>
                </a:solidFill>
              </a:rPr>
            </a:br>
            <a:r>
              <a:rPr lang="en-US" sz="2600" dirty="0">
                <a:solidFill>
                  <a:srgbClr val="000000"/>
                </a:solidFill>
              </a:rPr>
              <a:t>until the FCC completes its rulemaking but plans to </a:t>
            </a:r>
            <a:br>
              <a:rPr lang="en-US" sz="2600" dirty="0">
                <a:solidFill>
                  <a:srgbClr val="000000"/>
                </a:solidFill>
              </a:rPr>
            </a:br>
            <a:r>
              <a:rPr lang="en-US" sz="2600" dirty="0">
                <a:solidFill>
                  <a:srgbClr val="000000"/>
                </a:solidFill>
              </a:rPr>
              <a:t>require real-time text in the future</a:t>
            </a:r>
          </a:p>
          <a:p>
            <a:pPr>
              <a:buClr>
                <a:srgbClr val="3359EC"/>
              </a:buClr>
            </a:pPr>
            <a:r>
              <a:rPr lang="en-US" sz="2600" dirty="0">
                <a:solidFill>
                  <a:srgbClr val="000000"/>
                </a:solidFill>
              </a:rPr>
              <a:t>The Board added TTY requirements back into the updated standards in order to fill the interim gap of telecommunications access for individuals with hearing and speech disabilities which had been left out of the updated standards</a:t>
            </a:r>
          </a:p>
          <a:p>
            <a:pPr>
              <a:buClr>
                <a:srgbClr val="3359EC"/>
              </a:buClr>
            </a:pPr>
            <a:endParaRPr lang="en-US" sz="2600" dirty="0">
              <a:solidFill>
                <a:srgbClr val="000000"/>
              </a:solidFill>
            </a:endParaRPr>
          </a:p>
        </p:txBody>
      </p:sp>
      <p:pic>
        <p:nvPicPr>
          <p:cNvPr id="9" name="Picture 8" descr="Section 508"/>
          <p:cNvPicPr>
            <a:picLocks noChangeAspect="1"/>
          </p:cNvPicPr>
          <p:nvPr/>
        </p:nvPicPr>
        <p:blipFill>
          <a:blip r:embed="rId3"/>
          <a:stretch>
            <a:fillRect/>
          </a:stretch>
        </p:blipFill>
        <p:spPr>
          <a:xfrm>
            <a:off x="9191508" y="2666474"/>
            <a:ext cx="2365943" cy="1594629"/>
          </a:xfrm>
          <a:prstGeom prst="rect">
            <a:avLst/>
          </a:prstGeom>
        </p:spPr>
      </p:pic>
      <p:sp>
        <p:nvSpPr>
          <p:cNvPr id="6" name="Slide Number Placeholder 5"/>
          <p:cNvSpPr>
            <a:spLocks noGrp="1"/>
          </p:cNvSpPr>
          <p:nvPr>
            <p:ph type="sldNum" sz="quarter" idx="4"/>
          </p:nvPr>
        </p:nvSpPr>
        <p:spPr/>
        <p:txBody>
          <a:bodyPr/>
          <a:lstStyle/>
          <a:p>
            <a:fld id="{C442C0F4-0CEC-6943-B951-5656D721847B}" type="slidenum">
              <a:rPr lang="en-US" smtClean="0"/>
              <a:t>10</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44389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455887"/>
            <a:ext cx="10939272" cy="637198"/>
          </a:xfrm>
        </p:spPr>
        <p:txBody>
          <a:bodyPr/>
          <a:lstStyle/>
          <a:p>
            <a:r>
              <a:rPr lang="en-US" dirty="0"/>
              <a:t>The FCC DAC and RTT</a:t>
            </a:r>
          </a:p>
        </p:txBody>
      </p:sp>
      <p:sp>
        <p:nvSpPr>
          <p:cNvPr id="5" name="Subtitle 4"/>
          <p:cNvSpPr>
            <a:spLocks noGrp="1"/>
          </p:cNvSpPr>
          <p:nvPr>
            <p:ph type="subTitle" idx="12"/>
          </p:nvPr>
        </p:nvSpPr>
        <p:spPr/>
        <p:txBody>
          <a:bodyPr>
            <a:noAutofit/>
          </a:bodyPr>
          <a:lstStyle/>
          <a:p>
            <a:r>
              <a:rPr lang="en-US" dirty="0"/>
              <a:t>RTT Timeline</a:t>
            </a:r>
          </a:p>
        </p:txBody>
      </p:sp>
      <p:sp>
        <p:nvSpPr>
          <p:cNvPr id="4" name="Content Placeholder 3"/>
          <p:cNvSpPr>
            <a:spLocks noGrp="1"/>
          </p:cNvSpPr>
          <p:nvPr>
            <p:ph idx="1"/>
          </p:nvPr>
        </p:nvSpPr>
        <p:spPr>
          <a:xfrm>
            <a:off x="838200" y="1584960"/>
            <a:ext cx="10515600" cy="4771391"/>
          </a:xfrm>
        </p:spPr>
        <p:txBody>
          <a:bodyPr>
            <a:normAutofit fontScale="85000" lnSpcReduction="10000"/>
          </a:bodyPr>
          <a:lstStyle/>
          <a:p>
            <a:pPr>
              <a:buClr>
                <a:srgbClr val="3359EC"/>
              </a:buClr>
            </a:pPr>
            <a:r>
              <a:rPr lang="en-US" dirty="0">
                <a:solidFill>
                  <a:srgbClr val="000000"/>
                </a:solidFill>
              </a:rPr>
              <a:t>At its October 16, 2017 meeting, the FCC Disability </a:t>
            </a:r>
            <a:r>
              <a:rPr lang="en-US" sz="2600" dirty="0">
                <a:solidFill>
                  <a:srgbClr val="000000"/>
                </a:solidFill>
              </a:rPr>
              <a:t>Advisory Committee (DAC) voted to adopt a recommendation to research best practices for making real-time text accessible to individuals who are deaf-blind.</a:t>
            </a:r>
          </a:p>
          <a:p>
            <a:pPr>
              <a:buClr>
                <a:srgbClr val="3359EC"/>
              </a:buClr>
            </a:pPr>
            <a:r>
              <a:rPr lang="en-US" sz="2600" dirty="0">
                <a:solidFill>
                  <a:srgbClr val="000000"/>
                </a:solidFill>
              </a:rPr>
              <a:t>The recommendation noted several challenges around use of RTT with refreshable braille, including:</a:t>
            </a:r>
          </a:p>
          <a:p>
            <a:pPr lvl="1">
              <a:buClr>
                <a:srgbClr val="3359EC"/>
              </a:buClr>
            </a:pPr>
            <a:r>
              <a:rPr lang="en-US" sz="2400" dirty="0">
                <a:solidFill>
                  <a:srgbClr val="000000"/>
                </a:solidFill>
              </a:rPr>
              <a:t>Mistranslation of words into contracted Braille before words have finished being sent</a:t>
            </a:r>
          </a:p>
          <a:p>
            <a:pPr lvl="1">
              <a:buClr>
                <a:srgbClr val="3359EC"/>
              </a:buClr>
            </a:pPr>
            <a:r>
              <a:rPr lang="en-US" sz="2400" dirty="0">
                <a:solidFill>
                  <a:srgbClr val="000000"/>
                </a:solidFill>
              </a:rPr>
              <a:t>Alerting the user when the other party has started and stopped typing</a:t>
            </a:r>
          </a:p>
          <a:p>
            <a:pPr lvl="1">
              <a:buClr>
                <a:srgbClr val="3359EC"/>
              </a:buClr>
            </a:pPr>
            <a:r>
              <a:rPr lang="en-US" sz="2400" dirty="0">
                <a:solidFill>
                  <a:srgbClr val="000000"/>
                </a:solidFill>
              </a:rPr>
              <a:t>Displaying information from all parties on a single line refreshable braille display</a:t>
            </a:r>
          </a:p>
          <a:p>
            <a:pPr lvl="1">
              <a:buClr>
                <a:srgbClr val="3359EC"/>
              </a:buClr>
            </a:pPr>
            <a:r>
              <a:rPr lang="en-US" sz="2400" dirty="0">
                <a:solidFill>
                  <a:srgbClr val="000000"/>
                </a:solidFill>
              </a:rPr>
              <a:t>Needing to use one’s hands both for sending and receiving messages sent in both directions</a:t>
            </a:r>
          </a:p>
          <a:p>
            <a:pPr>
              <a:buClr>
                <a:srgbClr val="3359EC"/>
              </a:buClr>
            </a:pPr>
            <a:r>
              <a:rPr lang="en-US" sz="2600" dirty="0">
                <a:solidFill>
                  <a:srgbClr val="000000"/>
                </a:solidFill>
              </a:rPr>
              <a:t>The Disability Advisory Committee will be holding a roundtable at the FCC on April 9 with wireless carriers, phone and assistive technology manufacturers, deaf-blind consumers and accessibility experts to explore these challenges, limitations and potential solutions.</a:t>
            </a:r>
          </a:p>
          <a:p>
            <a:pPr>
              <a:buClr>
                <a:srgbClr val="3359EC"/>
              </a:buClr>
            </a:pPr>
            <a:endParaRPr lang="en-US" dirty="0">
              <a:solidFill>
                <a:srgbClr val="000000"/>
              </a:solidFill>
            </a:endParaRPr>
          </a:p>
        </p:txBody>
      </p:sp>
      <p:sp>
        <p:nvSpPr>
          <p:cNvPr id="6" name="Slide Number Placeholder 5"/>
          <p:cNvSpPr>
            <a:spLocks noGrp="1"/>
          </p:cNvSpPr>
          <p:nvPr>
            <p:ph type="sldNum" sz="quarter" idx="4"/>
          </p:nvPr>
        </p:nvSpPr>
        <p:spPr/>
        <p:txBody>
          <a:bodyPr/>
          <a:lstStyle/>
          <a:p>
            <a:fld id="{38DCD32B-EE97-F944-9C03-670DBD191B90}" type="slidenum">
              <a:rPr lang="en-US" smtClean="0"/>
              <a:t>11</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49106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8495" y="1933858"/>
            <a:ext cx="7727324" cy="1896019"/>
          </a:xfrm>
        </p:spPr>
        <p:txBody>
          <a:bodyPr>
            <a:noAutofit/>
          </a:bodyPr>
          <a:lstStyle/>
          <a:p>
            <a:r>
              <a:rPr lang="en-US" cap="none" dirty="0"/>
              <a:t>AT&amp;T Real-Time Text</a:t>
            </a:r>
          </a:p>
        </p:txBody>
      </p:sp>
      <p:pic>
        <p:nvPicPr>
          <p:cNvPr id="3" name="Picture 2" descr="AT&amp;T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869" y="3182876"/>
            <a:ext cx="1905000" cy="1905000"/>
          </a:xfrm>
          <a:prstGeom prst="rect">
            <a:avLst/>
          </a:prstGeom>
        </p:spPr>
      </p:pic>
    </p:spTree>
    <p:extLst>
      <p:ext uri="{BB962C8B-B14F-4D97-AF65-F5344CB8AC3E}">
        <p14:creationId xmlns:p14="http://schemas.microsoft.com/office/powerpoint/2010/main" val="42913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AT&amp;T RTT App</a:t>
            </a:r>
          </a:p>
        </p:txBody>
      </p:sp>
      <p:sp>
        <p:nvSpPr>
          <p:cNvPr id="5" name="Subtitle 4"/>
          <p:cNvSpPr>
            <a:spLocks noGrp="1"/>
          </p:cNvSpPr>
          <p:nvPr>
            <p:ph type="subTitle" idx="12"/>
          </p:nvPr>
        </p:nvSpPr>
        <p:spPr/>
        <p:txBody>
          <a:bodyPr>
            <a:noAutofit/>
          </a:bodyPr>
          <a:lstStyle/>
          <a:p>
            <a:r>
              <a:rPr lang="en-US" dirty="0"/>
              <a:t>AT&amp;T and Real-Time Text</a:t>
            </a:r>
          </a:p>
        </p:txBody>
      </p:sp>
      <p:pic>
        <p:nvPicPr>
          <p:cNvPr id="12" name="Picture 11" descr="Black box for app &quot;Get on Google Play&quot;"/>
          <p:cNvPicPr>
            <a:picLocks noChangeAspect="1"/>
          </p:cNvPicPr>
          <p:nvPr/>
        </p:nvPicPr>
        <p:blipFill>
          <a:blip r:embed="rId3"/>
          <a:stretch>
            <a:fillRect/>
          </a:stretch>
        </p:blipFill>
        <p:spPr>
          <a:xfrm>
            <a:off x="8110988" y="927855"/>
            <a:ext cx="1680802" cy="477265"/>
          </a:xfrm>
          <a:prstGeom prst="rect">
            <a:avLst/>
          </a:prstGeom>
        </p:spPr>
      </p:pic>
      <p:pic>
        <p:nvPicPr>
          <p:cNvPr id="11" name="Picture 10" descr="Black box for app &quot;Download on the App Store&quot;"/>
          <p:cNvPicPr>
            <a:picLocks noChangeAspect="1"/>
          </p:cNvPicPr>
          <p:nvPr/>
        </p:nvPicPr>
        <p:blipFill>
          <a:blip r:embed="rId4"/>
          <a:stretch>
            <a:fillRect/>
          </a:stretch>
        </p:blipFill>
        <p:spPr>
          <a:xfrm>
            <a:off x="9791790" y="932397"/>
            <a:ext cx="1602283" cy="472723"/>
          </a:xfrm>
          <a:prstGeom prst="rect">
            <a:avLst/>
          </a:prstGeom>
        </p:spPr>
      </p:pic>
      <p:sp>
        <p:nvSpPr>
          <p:cNvPr id="8" name="Rectangle 14" descr="Purple box"/>
          <p:cNvSpPr/>
          <p:nvPr/>
        </p:nvSpPr>
        <p:spPr>
          <a:xfrm>
            <a:off x="682273" y="1657681"/>
            <a:ext cx="6039679" cy="4557502"/>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 name="Content Placeholder 3"/>
          <p:cNvSpPr>
            <a:spLocks noGrp="1"/>
          </p:cNvSpPr>
          <p:nvPr>
            <p:ph idx="1"/>
          </p:nvPr>
        </p:nvSpPr>
        <p:spPr>
          <a:xfrm>
            <a:off x="805070" y="1814144"/>
            <a:ext cx="5377366" cy="4094209"/>
          </a:xfrm>
        </p:spPr>
        <p:txBody>
          <a:bodyPr>
            <a:noAutofit/>
          </a:bodyPr>
          <a:lstStyle/>
          <a:p>
            <a:pPr marL="0">
              <a:buNone/>
            </a:pPr>
            <a:r>
              <a:rPr lang="en-US" sz="2000" dirty="0"/>
              <a:t>In December 2017, AT&amp;T released its Real-Time Text solution to the market.</a:t>
            </a:r>
          </a:p>
          <a:p>
            <a:pPr marL="0">
              <a:buNone/>
            </a:pPr>
            <a:r>
              <a:rPr lang="en-US" sz="2000" dirty="0"/>
              <a:t>The solution currently consists of an app that is available for iOS and Android.</a:t>
            </a:r>
          </a:p>
          <a:p>
            <a:pPr marL="0">
              <a:buNone/>
            </a:pPr>
            <a:r>
              <a:rPr lang="en-US" sz="2000" dirty="0"/>
              <a:t>AT&amp;T subscribers can download the app for free from the iTunes app or Google Play store and use the solution over the AT&amp;T network or a Wi-Fi connection.</a:t>
            </a:r>
          </a:p>
          <a:p>
            <a:pPr marL="0">
              <a:buNone/>
            </a:pPr>
            <a:r>
              <a:rPr lang="en-US" sz="2000" dirty="0"/>
              <a:t>The call is deducted against the subscriber’s voice plan instead of their data plan.</a:t>
            </a:r>
          </a:p>
          <a:p>
            <a:pPr marL="0">
              <a:buNone/>
            </a:pPr>
            <a:r>
              <a:rPr lang="en-US" sz="2000" dirty="0"/>
              <a:t>During an RTT call, parties may send text in both directions simultaneously and mix text and speech.</a:t>
            </a:r>
          </a:p>
        </p:txBody>
      </p:sp>
      <p:pic>
        <p:nvPicPr>
          <p:cNvPr id="7" name="Picture 6" descr="Screenshot of a mobile phone screen with the AT&amp;T RTT app highlighted"/>
          <p:cNvPicPr>
            <a:picLocks noChangeAspect="1"/>
          </p:cNvPicPr>
          <p:nvPr/>
        </p:nvPicPr>
        <p:blipFill>
          <a:blip r:embed="rId5"/>
          <a:stretch>
            <a:fillRect/>
          </a:stretch>
        </p:blipFill>
        <p:spPr>
          <a:xfrm>
            <a:off x="6244875" y="1688555"/>
            <a:ext cx="2502116" cy="4525358"/>
          </a:xfrm>
          <a:prstGeom prst="rect">
            <a:avLst/>
          </a:prstGeom>
        </p:spPr>
      </p:pic>
      <p:pic>
        <p:nvPicPr>
          <p:cNvPr id="9" name="Picture 8" descr="Screen shot of the AT&amp;T RTT App"/>
          <p:cNvPicPr>
            <a:picLocks noChangeAspect="1"/>
          </p:cNvPicPr>
          <p:nvPr/>
        </p:nvPicPr>
        <p:blipFill>
          <a:blip r:embed="rId6"/>
          <a:stretch>
            <a:fillRect/>
          </a:stretch>
        </p:blipFill>
        <p:spPr>
          <a:xfrm>
            <a:off x="8716128" y="1635004"/>
            <a:ext cx="2737050" cy="4676039"/>
          </a:xfrm>
          <a:prstGeom prst="rect">
            <a:avLst/>
          </a:prstGeom>
        </p:spPr>
      </p:pic>
      <p:sp>
        <p:nvSpPr>
          <p:cNvPr id="6" name="Slide Number Placeholder 5"/>
          <p:cNvSpPr>
            <a:spLocks noGrp="1"/>
          </p:cNvSpPr>
          <p:nvPr>
            <p:ph type="sldNum" sz="quarter" idx="4"/>
          </p:nvPr>
        </p:nvSpPr>
        <p:spPr/>
        <p:txBody>
          <a:bodyPr/>
          <a:lstStyle/>
          <a:p>
            <a:fld id="{C178406A-3CE1-C047-B9C3-BCCE7C8AAFEC}" type="slidenum">
              <a:rPr lang="en-US" smtClean="0"/>
              <a:t>13</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36013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455887"/>
            <a:ext cx="10929079" cy="637198"/>
          </a:xfrm>
        </p:spPr>
        <p:txBody>
          <a:bodyPr/>
          <a:lstStyle/>
          <a:p>
            <a:r>
              <a:rPr lang="en-US" dirty="0"/>
              <a:t>The AT&amp;T Engagement with Level Access</a:t>
            </a:r>
          </a:p>
        </p:txBody>
      </p:sp>
      <p:sp>
        <p:nvSpPr>
          <p:cNvPr id="5" name="Subtitle 4"/>
          <p:cNvSpPr>
            <a:spLocks noGrp="1"/>
          </p:cNvSpPr>
          <p:nvPr>
            <p:ph type="subTitle" idx="12"/>
          </p:nvPr>
        </p:nvSpPr>
        <p:spPr/>
        <p:txBody>
          <a:bodyPr>
            <a:noAutofit/>
          </a:bodyPr>
          <a:lstStyle/>
          <a:p>
            <a:r>
              <a:rPr lang="en-US" dirty="0"/>
              <a:t>AT&amp;T and Real-Time Text</a:t>
            </a:r>
          </a:p>
        </p:txBody>
      </p:sp>
      <p:sp>
        <p:nvSpPr>
          <p:cNvPr id="4" name="Content Placeholder 3"/>
          <p:cNvSpPr>
            <a:spLocks noGrp="1"/>
          </p:cNvSpPr>
          <p:nvPr>
            <p:ph idx="1"/>
          </p:nvPr>
        </p:nvSpPr>
        <p:spPr>
          <a:xfrm>
            <a:off x="838199" y="1635388"/>
            <a:ext cx="10564092" cy="4611779"/>
          </a:xfrm>
        </p:spPr>
        <p:txBody>
          <a:bodyPr>
            <a:noAutofit/>
          </a:bodyPr>
          <a:lstStyle/>
          <a:p>
            <a:pPr>
              <a:buClr>
                <a:srgbClr val="3359EC"/>
              </a:buClr>
              <a:buFont typeface="Arial" panose="020B0604020202020204" pitchFamily="34" charset="0"/>
              <a:buChar char="•"/>
            </a:pPr>
            <a:r>
              <a:rPr lang="en-US" dirty="0">
                <a:solidFill>
                  <a:srgbClr val="000000"/>
                </a:solidFill>
              </a:rPr>
              <a:t>AT&amp;T contracted with Level Access to test the RTT app for accessibility</a:t>
            </a:r>
          </a:p>
          <a:p>
            <a:pPr>
              <a:buClr>
                <a:srgbClr val="3359EC"/>
              </a:buClr>
              <a:buFont typeface="Arial" panose="020B0604020202020204" pitchFamily="34" charset="0"/>
              <a:buChar char="•"/>
            </a:pPr>
            <a:r>
              <a:rPr lang="en-US" dirty="0">
                <a:solidFill>
                  <a:srgbClr val="000000"/>
                </a:solidFill>
              </a:rPr>
              <a:t>Level Access tested a representative sample of screens against relevant accessibility standards including WCAG 2.0, CVAA Advanced Communications </a:t>
            </a:r>
            <a:br>
              <a:rPr lang="en-US" dirty="0">
                <a:solidFill>
                  <a:srgbClr val="000000"/>
                </a:solidFill>
              </a:rPr>
            </a:br>
            <a:r>
              <a:rPr lang="en-US" dirty="0">
                <a:solidFill>
                  <a:srgbClr val="000000"/>
                </a:solidFill>
              </a:rPr>
              <a:t>Services and Section 255 of the Telecommunications Act</a:t>
            </a:r>
          </a:p>
          <a:p>
            <a:pPr>
              <a:buClr>
                <a:srgbClr val="3359EC"/>
              </a:buClr>
              <a:buFont typeface="Arial" panose="020B0604020202020204" pitchFamily="34" charset="0"/>
              <a:buChar char="•"/>
            </a:pPr>
            <a:r>
              <a:rPr lang="en-US" dirty="0">
                <a:solidFill>
                  <a:srgbClr val="000000"/>
                </a:solidFill>
              </a:rPr>
              <a:t>Functional use case testing was also performed </a:t>
            </a:r>
            <a:br>
              <a:rPr lang="en-US" dirty="0">
                <a:solidFill>
                  <a:srgbClr val="000000"/>
                </a:solidFill>
              </a:rPr>
            </a:br>
            <a:r>
              <a:rPr lang="en-US" dirty="0">
                <a:solidFill>
                  <a:srgbClr val="000000"/>
                </a:solidFill>
              </a:rPr>
              <a:t>by executing core tasks using individuals with </a:t>
            </a:r>
            <a:br>
              <a:rPr lang="en-US" dirty="0">
                <a:solidFill>
                  <a:srgbClr val="000000"/>
                </a:solidFill>
              </a:rPr>
            </a:br>
            <a:r>
              <a:rPr lang="en-US" dirty="0">
                <a:solidFill>
                  <a:srgbClr val="000000"/>
                </a:solidFill>
              </a:rPr>
              <a:t>hearing and speech disabilities</a:t>
            </a:r>
          </a:p>
          <a:p>
            <a:pPr>
              <a:buClr>
                <a:srgbClr val="3359EC"/>
              </a:buClr>
              <a:buFont typeface="Arial" panose="020B0604020202020204" pitchFamily="34" charset="0"/>
              <a:buChar char="•"/>
            </a:pPr>
            <a:r>
              <a:rPr lang="en-US" dirty="0">
                <a:solidFill>
                  <a:srgbClr val="000000"/>
                </a:solidFill>
              </a:rPr>
              <a:t>Testing was performed using iOS VoiceOver, </a:t>
            </a:r>
            <a:br>
              <a:rPr lang="en-US" dirty="0">
                <a:solidFill>
                  <a:srgbClr val="000000"/>
                </a:solidFill>
              </a:rPr>
            </a:br>
            <a:r>
              <a:rPr lang="en-US" dirty="0">
                <a:solidFill>
                  <a:srgbClr val="000000"/>
                </a:solidFill>
              </a:rPr>
              <a:t>Android TalkBack and BrailleBack, a Focus 40 </a:t>
            </a:r>
            <a:br>
              <a:rPr lang="en-US" dirty="0">
                <a:solidFill>
                  <a:srgbClr val="000000"/>
                </a:solidFill>
              </a:rPr>
            </a:br>
            <a:r>
              <a:rPr lang="en-US" dirty="0">
                <a:solidFill>
                  <a:srgbClr val="000000"/>
                </a:solidFill>
              </a:rPr>
              <a:t>refreshable braille display and a TTY device</a:t>
            </a:r>
          </a:p>
          <a:p>
            <a:pPr marL="0" indent="0">
              <a:buClr>
                <a:srgbClr val="3359EC"/>
              </a:buClr>
              <a:buNone/>
            </a:pPr>
            <a:endParaRPr lang="en-US" dirty="0">
              <a:solidFill>
                <a:srgbClr val="000000"/>
              </a:solidFill>
            </a:endParaRPr>
          </a:p>
        </p:txBody>
      </p:sp>
      <p:pic>
        <p:nvPicPr>
          <p:cNvPr id="9" name="Picture 8" descr="Icon of shaking hands">
            <a:extLst>
              <a:ext uri="{FF2B5EF4-FFF2-40B4-BE49-F238E27FC236}">
                <a16:creationId xmlns:a16="http://schemas.microsoft.com/office/drawing/2014/main" id="{FD8B0A8C-9240-6D48-A29E-EFD80165BC0E}"/>
              </a:ext>
            </a:extLst>
          </p:cNvPr>
          <p:cNvPicPr>
            <a:picLocks noChangeAspect="1"/>
          </p:cNvPicPr>
          <p:nvPr/>
        </p:nvPicPr>
        <p:blipFill rotWithShape="1">
          <a:blip r:embed="rId3"/>
          <a:srcRect l="4601" t="5238" r="3989"/>
          <a:stretch/>
        </p:blipFill>
        <p:spPr>
          <a:xfrm>
            <a:off x="7650662" y="3516327"/>
            <a:ext cx="4128656" cy="2760587"/>
          </a:xfrm>
          <a:prstGeom prst="rect">
            <a:avLst/>
          </a:prstGeom>
        </p:spPr>
      </p:pic>
      <p:sp>
        <p:nvSpPr>
          <p:cNvPr id="6" name="Slide Number Placeholder 5"/>
          <p:cNvSpPr>
            <a:spLocks noGrp="1"/>
          </p:cNvSpPr>
          <p:nvPr>
            <p:ph type="sldNum" sz="quarter" idx="4"/>
          </p:nvPr>
        </p:nvSpPr>
        <p:spPr/>
        <p:txBody>
          <a:bodyPr/>
          <a:lstStyle/>
          <a:p>
            <a:fld id="{3B00FB49-2ADC-F14C-96F9-D297D224C7BC}" type="slidenum">
              <a:rPr lang="en-US" smtClean="0"/>
              <a:t>14</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856696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455887"/>
            <a:ext cx="10515600" cy="637198"/>
          </a:xfrm>
        </p:spPr>
        <p:txBody>
          <a:bodyPr/>
          <a:lstStyle/>
          <a:p>
            <a:r>
              <a:rPr lang="en-US" dirty="0"/>
              <a:t>AT&amp;T and Real-Time Text</a:t>
            </a:r>
          </a:p>
        </p:txBody>
      </p:sp>
      <p:sp>
        <p:nvSpPr>
          <p:cNvPr id="5" name="Subtitle 4"/>
          <p:cNvSpPr>
            <a:spLocks noGrp="1"/>
          </p:cNvSpPr>
          <p:nvPr>
            <p:ph type="subTitle" idx="12"/>
          </p:nvPr>
        </p:nvSpPr>
        <p:spPr/>
        <p:txBody>
          <a:bodyPr>
            <a:noAutofit/>
          </a:bodyPr>
          <a:lstStyle/>
          <a:p>
            <a:r>
              <a:rPr lang="en-US" dirty="0"/>
              <a:t>The AT&amp;T Engagement with Level Access</a:t>
            </a:r>
          </a:p>
        </p:txBody>
      </p:sp>
      <p:pic>
        <p:nvPicPr>
          <p:cNvPr id="9" name="Picture 8" descr="Image of refreshable braille display"/>
          <p:cNvPicPr>
            <a:picLocks noChangeAspect="1"/>
          </p:cNvPicPr>
          <p:nvPr/>
        </p:nvPicPr>
        <p:blipFill>
          <a:blip r:embed="rId3"/>
          <a:stretch>
            <a:fillRect/>
          </a:stretch>
        </p:blipFill>
        <p:spPr>
          <a:xfrm>
            <a:off x="611428" y="1705216"/>
            <a:ext cx="2667000" cy="1704975"/>
          </a:xfrm>
          <a:prstGeom prst="rect">
            <a:avLst/>
          </a:prstGeom>
        </p:spPr>
      </p:pic>
      <p:pic>
        <p:nvPicPr>
          <p:cNvPr id="7" name="Picture 6" descr="image of a keyboard button reading &quot;test&quot;"/>
          <p:cNvPicPr>
            <a:picLocks noChangeAspect="1"/>
          </p:cNvPicPr>
          <p:nvPr/>
        </p:nvPicPr>
        <p:blipFill>
          <a:blip r:embed="rId4"/>
          <a:stretch>
            <a:fillRect/>
          </a:stretch>
        </p:blipFill>
        <p:spPr>
          <a:xfrm>
            <a:off x="669920" y="3537027"/>
            <a:ext cx="2550017" cy="2325723"/>
          </a:xfrm>
          <a:prstGeom prst="rect">
            <a:avLst/>
          </a:prstGeom>
        </p:spPr>
      </p:pic>
      <p:sp>
        <p:nvSpPr>
          <p:cNvPr id="4" name="Content Placeholder 3"/>
          <p:cNvSpPr>
            <a:spLocks noGrp="1"/>
          </p:cNvSpPr>
          <p:nvPr>
            <p:ph idx="1"/>
          </p:nvPr>
        </p:nvSpPr>
        <p:spPr>
          <a:xfrm>
            <a:off x="3327815" y="1588957"/>
            <a:ext cx="8469443" cy="4620774"/>
          </a:xfrm>
        </p:spPr>
        <p:txBody>
          <a:bodyPr>
            <a:noAutofit/>
          </a:bodyPr>
          <a:lstStyle/>
          <a:p>
            <a:pPr>
              <a:lnSpc>
                <a:spcPct val="110000"/>
              </a:lnSpc>
              <a:buClr>
                <a:srgbClr val="3359EC"/>
              </a:buClr>
              <a:buFont typeface="Arial" panose="020B0604020202020204" pitchFamily="34" charset="0"/>
              <a:buChar char="•"/>
            </a:pPr>
            <a:r>
              <a:rPr lang="en-US" sz="2200" dirty="0">
                <a:solidFill>
                  <a:srgbClr val="000000"/>
                </a:solidFill>
              </a:rPr>
              <a:t>Using the refreshable braille display, Level Access was able to identify information that was spoken by the screen reader that did not appear on the braille display</a:t>
            </a:r>
          </a:p>
          <a:p>
            <a:pPr>
              <a:lnSpc>
                <a:spcPct val="110000"/>
              </a:lnSpc>
              <a:buClr>
                <a:srgbClr val="3359EC"/>
              </a:buClr>
              <a:buFont typeface="Arial" panose="020B0604020202020204" pitchFamily="34" charset="0"/>
              <a:buChar char="•"/>
            </a:pPr>
            <a:r>
              <a:rPr lang="en-US" sz="2200" dirty="0">
                <a:solidFill>
                  <a:srgbClr val="000000"/>
                </a:solidFill>
              </a:rPr>
              <a:t>Level Access provided AT&amp;T with frequent reports containing accessibility violations which were then fixed by the app developer</a:t>
            </a:r>
          </a:p>
          <a:p>
            <a:pPr>
              <a:lnSpc>
                <a:spcPct val="110000"/>
              </a:lnSpc>
              <a:buClr>
                <a:srgbClr val="3359EC"/>
              </a:buClr>
              <a:buFont typeface="Arial" panose="020B0604020202020204" pitchFamily="34" charset="0"/>
              <a:buChar char="•"/>
            </a:pPr>
            <a:r>
              <a:rPr lang="en-US" sz="2200" dirty="0">
                <a:solidFill>
                  <a:srgbClr val="000000"/>
                </a:solidFill>
              </a:rPr>
              <a:t>Level Access then performed some regression testing to verify that the violations had been fixed in subsequent builds of the app</a:t>
            </a:r>
          </a:p>
          <a:p>
            <a:pPr>
              <a:lnSpc>
                <a:spcPct val="110000"/>
              </a:lnSpc>
              <a:buClr>
                <a:srgbClr val="3359EC"/>
              </a:buClr>
              <a:buFont typeface="Arial" panose="020B0604020202020204" pitchFamily="34" charset="0"/>
              <a:buChar char="•"/>
            </a:pPr>
            <a:r>
              <a:rPr lang="en-US" sz="2200" dirty="0">
                <a:solidFill>
                  <a:srgbClr val="000000"/>
                </a:solidFill>
              </a:rPr>
              <a:t>While not perfect, accessibility improvements have been made to the RTT app and AT&amp;T is aware of any outstanding issues that were addressed and fixed.</a:t>
            </a:r>
          </a:p>
          <a:p>
            <a:pPr>
              <a:lnSpc>
                <a:spcPct val="110000"/>
              </a:lnSpc>
              <a:buClr>
                <a:srgbClr val="3359EC"/>
              </a:buClr>
            </a:pPr>
            <a:endParaRPr lang="en-US" sz="2200" dirty="0">
              <a:solidFill>
                <a:srgbClr val="000000"/>
              </a:solidFill>
            </a:endParaRPr>
          </a:p>
        </p:txBody>
      </p:sp>
      <p:sp>
        <p:nvSpPr>
          <p:cNvPr id="6" name="Slide Number Placeholder 5"/>
          <p:cNvSpPr>
            <a:spLocks noGrp="1"/>
          </p:cNvSpPr>
          <p:nvPr>
            <p:ph type="sldNum" sz="quarter" idx="4"/>
          </p:nvPr>
        </p:nvSpPr>
        <p:spPr/>
        <p:txBody>
          <a:bodyPr/>
          <a:lstStyle/>
          <a:p>
            <a:fld id="{7E3FE4B8-EF47-5D40-AE03-FADF71FA4138}" type="slidenum">
              <a:rPr lang="en-US" smtClean="0"/>
              <a:t>15</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739061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RTT Inclusion</a:t>
            </a:r>
          </a:p>
        </p:txBody>
      </p:sp>
      <p:sp>
        <p:nvSpPr>
          <p:cNvPr id="3" name="Subtitle 2"/>
          <p:cNvSpPr>
            <a:spLocks noGrp="1"/>
          </p:cNvSpPr>
          <p:nvPr>
            <p:ph type="subTitle" idx="12"/>
          </p:nvPr>
        </p:nvSpPr>
        <p:spPr/>
        <p:txBody>
          <a:bodyPr>
            <a:noAutofit/>
          </a:bodyPr>
          <a:lstStyle/>
          <a:p>
            <a:r>
              <a:rPr lang="en-US" dirty="0"/>
              <a:t>5G and IoT</a:t>
            </a:r>
          </a:p>
        </p:txBody>
      </p:sp>
      <p:sp>
        <p:nvSpPr>
          <p:cNvPr id="4" name="Content Placeholder 3"/>
          <p:cNvSpPr>
            <a:spLocks noGrp="1"/>
          </p:cNvSpPr>
          <p:nvPr>
            <p:ph idx="1"/>
          </p:nvPr>
        </p:nvSpPr>
        <p:spPr>
          <a:xfrm>
            <a:off x="838200" y="1573967"/>
            <a:ext cx="6192187" cy="4826862"/>
          </a:xfrm>
        </p:spPr>
        <p:txBody>
          <a:bodyPr>
            <a:noAutofit/>
          </a:bodyPr>
          <a:lstStyle/>
          <a:p>
            <a:pPr>
              <a:buClr>
                <a:srgbClr val="3359EC"/>
              </a:buClr>
              <a:buFont typeface="Arial" panose="020B0604020202020204" pitchFamily="34" charset="0"/>
              <a:buChar char="•"/>
            </a:pPr>
            <a:r>
              <a:rPr lang="en-US" dirty="0">
                <a:solidFill>
                  <a:srgbClr val="000000"/>
                </a:solidFill>
              </a:rPr>
              <a:t>5G connectivity is around the corner and </a:t>
            </a:r>
            <a:br>
              <a:rPr lang="en-US" dirty="0">
                <a:solidFill>
                  <a:srgbClr val="000000"/>
                </a:solidFill>
              </a:rPr>
            </a:br>
            <a:r>
              <a:rPr lang="en-US" dirty="0">
                <a:solidFill>
                  <a:srgbClr val="000000"/>
                </a:solidFill>
              </a:rPr>
              <a:t>it will be crucial for RTT to be a part of the transformation.</a:t>
            </a:r>
          </a:p>
          <a:p>
            <a:pPr>
              <a:buClr>
                <a:srgbClr val="3359EC"/>
              </a:buClr>
              <a:buFont typeface="Arial" panose="020B0604020202020204" pitchFamily="34" charset="0"/>
              <a:buChar char="•"/>
            </a:pPr>
            <a:r>
              <a:rPr lang="en-US" dirty="0">
                <a:solidFill>
                  <a:srgbClr val="000000"/>
                </a:solidFill>
              </a:rPr>
              <a:t>Benefits of 5G technology:</a:t>
            </a:r>
          </a:p>
          <a:p>
            <a:pPr lvl="1">
              <a:buClr>
                <a:srgbClr val="3359EC"/>
              </a:buClr>
              <a:buFont typeface="Arial" panose="020B0604020202020204" pitchFamily="34" charset="0"/>
              <a:buChar char="•"/>
            </a:pPr>
            <a:r>
              <a:rPr lang="en-US" dirty="0">
                <a:solidFill>
                  <a:srgbClr val="000000"/>
                </a:solidFill>
              </a:rPr>
              <a:t>Will move more data or increased speed</a:t>
            </a:r>
          </a:p>
          <a:p>
            <a:pPr lvl="1">
              <a:buClr>
                <a:srgbClr val="3359EC"/>
              </a:buClr>
              <a:buFont typeface="Arial" panose="020B0604020202020204" pitchFamily="34" charset="0"/>
              <a:buChar char="•"/>
            </a:pPr>
            <a:r>
              <a:rPr lang="en-US" dirty="0">
                <a:solidFill>
                  <a:srgbClr val="000000"/>
                </a:solidFill>
              </a:rPr>
              <a:t>To be more responsive or ultra low-latency</a:t>
            </a:r>
          </a:p>
          <a:p>
            <a:pPr lvl="1">
              <a:buClr>
                <a:srgbClr val="3359EC"/>
              </a:buClr>
              <a:buFont typeface="Arial" panose="020B0604020202020204" pitchFamily="34" charset="0"/>
              <a:buChar char="•"/>
            </a:pPr>
            <a:r>
              <a:rPr lang="en-US" dirty="0">
                <a:solidFill>
                  <a:srgbClr val="000000"/>
                </a:solidFill>
              </a:rPr>
              <a:t>The ability to connect a lot more devices at once or for sensors and smart devices.</a:t>
            </a:r>
          </a:p>
          <a:p>
            <a:pPr lvl="1">
              <a:buClr>
                <a:srgbClr val="3359EC"/>
              </a:buClr>
              <a:buFont typeface="Arial" panose="020B0604020202020204" pitchFamily="34" charset="0"/>
              <a:buChar char="•"/>
            </a:pPr>
            <a:r>
              <a:rPr lang="en-US" dirty="0">
                <a:solidFill>
                  <a:srgbClr val="000000"/>
                </a:solidFill>
              </a:rPr>
              <a:t>By 2020, traffic volumes will be multiplied by 1000 times.</a:t>
            </a:r>
          </a:p>
          <a:p>
            <a:pPr lvl="1">
              <a:buClr>
                <a:srgbClr val="3359EC"/>
              </a:buClr>
              <a:buFont typeface="Arial" panose="020B0604020202020204" pitchFamily="34" charset="0"/>
              <a:buChar char="•"/>
            </a:pPr>
            <a:r>
              <a:rPr lang="en-US" dirty="0">
                <a:solidFill>
                  <a:srgbClr val="000000"/>
                </a:solidFill>
              </a:rPr>
              <a:t>RTT has the capabilities to integrate with other devices and platforms so it can prioritize a quick response.  </a:t>
            </a:r>
          </a:p>
        </p:txBody>
      </p:sp>
      <p:pic>
        <p:nvPicPr>
          <p:cNvPr id="7" name="Picture 6" descr="Collage of connectivity images"/>
          <p:cNvPicPr>
            <a:picLocks noChangeAspect="1"/>
          </p:cNvPicPr>
          <p:nvPr/>
        </p:nvPicPr>
        <p:blipFill>
          <a:blip r:embed="rId2"/>
          <a:stretch>
            <a:fillRect/>
          </a:stretch>
        </p:blipFill>
        <p:spPr>
          <a:xfrm>
            <a:off x="7281190" y="1759561"/>
            <a:ext cx="4216265" cy="2811583"/>
          </a:xfrm>
          <a:prstGeom prst="rect">
            <a:avLst/>
          </a:prstGeom>
        </p:spPr>
      </p:pic>
      <p:pic>
        <p:nvPicPr>
          <p:cNvPr id="8" name="Picture 7" descr="AT&amp;T logo and 5G"/>
          <p:cNvPicPr>
            <a:picLocks noChangeAspect="1"/>
          </p:cNvPicPr>
          <p:nvPr/>
        </p:nvPicPr>
        <p:blipFill rotWithShape="1">
          <a:blip r:embed="rId3"/>
          <a:srcRect t="21826" b="22171"/>
          <a:stretch/>
        </p:blipFill>
        <p:spPr>
          <a:xfrm>
            <a:off x="7778738" y="4661940"/>
            <a:ext cx="3221168" cy="1274164"/>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dirty="0"/>
          </a:p>
        </p:txBody>
      </p:sp>
      <p:sp>
        <p:nvSpPr>
          <p:cNvPr id="6" name="Footer Placeholder 5"/>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91873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223493" y="2851499"/>
            <a:ext cx="9440213" cy="2320108"/>
          </a:xfrm>
        </p:spPr>
        <p:txBody>
          <a:bodyPr>
            <a:noAutofit/>
          </a:bodyPr>
          <a:lstStyle/>
          <a:p>
            <a:r>
              <a:rPr lang="en-US" cap="none" dirty="0">
                <a:solidFill>
                  <a:srgbClr val="000000"/>
                </a:solidFill>
              </a:rPr>
              <a:t>Best Practices for Making RTT Accessible to Deaf-Blind Individuals</a:t>
            </a:r>
          </a:p>
        </p:txBody>
      </p:sp>
    </p:spTree>
    <p:extLst>
      <p:ext uri="{BB962C8B-B14F-4D97-AF65-F5344CB8AC3E}">
        <p14:creationId xmlns:p14="http://schemas.microsoft.com/office/powerpoint/2010/main" val="105606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511726-1035-464A-8D0B-53F66696D8A7}"/>
              </a:ext>
            </a:extLst>
          </p:cNvPr>
          <p:cNvSpPr>
            <a:spLocks noGrp="1"/>
          </p:cNvSpPr>
          <p:nvPr>
            <p:ph type="title"/>
          </p:nvPr>
        </p:nvSpPr>
        <p:spPr/>
        <p:txBody>
          <a:bodyPr/>
          <a:lstStyle/>
          <a:p>
            <a:r>
              <a:rPr lang="en-US" dirty="0"/>
              <a:t>Explicitly Declare Accessibility Labels</a:t>
            </a:r>
          </a:p>
        </p:txBody>
      </p:sp>
      <p:sp>
        <p:nvSpPr>
          <p:cNvPr id="9" name="Subtitle 8">
            <a:extLst>
              <a:ext uri="{FF2B5EF4-FFF2-40B4-BE49-F238E27FC236}">
                <a16:creationId xmlns:a16="http://schemas.microsoft.com/office/drawing/2014/main" id="{CE23704B-1213-574F-A91F-9B186F6503DC}"/>
              </a:ext>
            </a:extLst>
          </p:cNvPr>
          <p:cNvSpPr>
            <a:spLocks noGrp="1"/>
          </p:cNvSpPr>
          <p:nvPr>
            <p:ph type="subTitle" idx="12"/>
          </p:nvPr>
        </p:nvSpPr>
        <p:spPr/>
        <p:txBody>
          <a:bodyPr>
            <a:noAutofit/>
          </a:bodyPr>
          <a:lstStyle/>
          <a:p>
            <a:r>
              <a:rPr lang="en-US" dirty="0"/>
              <a:t>Best Practices for making RTT Accessible to Deaf-Blind Individuals</a:t>
            </a:r>
          </a:p>
        </p:txBody>
      </p:sp>
      <p:sp>
        <p:nvSpPr>
          <p:cNvPr id="4" name="Content Placeholder 3"/>
          <p:cNvSpPr>
            <a:spLocks noGrp="1"/>
          </p:cNvSpPr>
          <p:nvPr>
            <p:ph idx="1"/>
          </p:nvPr>
        </p:nvSpPr>
        <p:spPr>
          <a:xfrm>
            <a:off x="838200" y="1633928"/>
            <a:ext cx="10464384" cy="4204852"/>
          </a:xfrm>
        </p:spPr>
        <p:txBody>
          <a:bodyPr>
            <a:normAutofit/>
          </a:bodyPr>
          <a:lstStyle/>
          <a:p>
            <a:pPr>
              <a:buClr>
                <a:srgbClr val="3359EC"/>
              </a:buClr>
            </a:pPr>
            <a:r>
              <a:rPr lang="en-US" sz="2800" dirty="0">
                <a:solidFill>
                  <a:srgbClr val="000000"/>
                </a:solidFill>
              </a:rPr>
              <a:t>During testing, Level Access found instances where an element’s label was spoken but did not immediately appear on the braille display</a:t>
            </a:r>
          </a:p>
          <a:p>
            <a:pPr>
              <a:buClr>
                <a:srgbClr val="3359EC"/>
              </a:buClr>
            </a:pPr>
            <a:r>
              <a:rPr lang="en-US" sz="2800" dirty="0">
                <a:solidFill>
                  <a:srgbClr val="000000"/>
                </a:solidFill>
              </a:rPr>
              <a:t>Testing suggested that this occurs when an accessible label is not explicitly declared for an element</a:t>
            </a:r>
          </a:p>
          <a:p>
            <a:pPr>
              <a:buClr>
                <a:srgbClr val="3359EC"/>
              </a:buClr>
            </a:pPr>
            <a:r>
              <a:rPr lang="en-US" sz="2800" dirty="0">
                <a:solidFill>
                  <a:srgbClr val="000000"/>
                </a:solidFill>
              </a:rPr>
              <a:t>Once the label was explicitly set, the issue appeared to resolve.</a:t>
            </a:r>
          </a:p>
          <a:p>
            <a:pPr>
              <a:buClr>
                <a:srgbClr val="3359EC"/>
              </a:buClr>
            </a:pPr>
            <a:endParaRPr lang="en-US" sz="2800" dirty="0">
              <a:solidFill>
                <a:srgbClr val="000000"/>
              </a:solidFill>
            </a:endParaRPr>
          </a:p>
        </p:txBody>
      </p:sp>
      <p:sp>
        <p:nvSpPr>
          <p:cNvPr id="6" name="Slide Number Placeholder 5"/>
          <p:cNvSpPr>
            <a:spLocks noGrp="1"/>
          </p:cNvSpPr>
          <p:nvPr>
            <p:ph type="sldNum" sz="quarter" idx="4"/>
          </p:nvPr>
        </p:nvSpPr>
        <p:spPr/>
        <p:txBody>
          <a:bodyPr/>
          <a:lstStyle/>
          <a:p>
            <a:fld id="{42A2DE91-2E4F-2641-84E2-8A85DA8910E7}" type="slidenum">
              <a:rPr lang="en-US" smtClean="0"/>
              <a:t>18</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55943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93363B-11BC-174C-BD0D-55250B489ED2}"/>
              </a:ext>
            </a:extLst>
          </p:cNvPr>
          <p:cNvSpPr>
            <a:spLocks noGrp="1"/>
          </p:cNvSpPr>
          <p:nvPr>
            <p:ph type="title"/>
          </p:nvPr>
        </p:nvSpPr>
        <p:spPr>
          <a:xfrm>
            <a:off x="838200" y="455887"/>
            <a:ext cx="10855036" cy="637198"/>
          </a:xfrm>
        </p:spPr>
        <p:txBody>
          <a:bodyPr/>
          <a:lstStyle/>
          <a:p>
            <a:r>
              <a:rPr lang="en-US" sz="3500" dirty="0"/>
              <a:t>Allow the User to Maintain Control of Focus</a:t>
            </a:r>
          </a:p>
        </p:txBody>
      </p:sp>
      <p:sp>
        <p:nvSpPr>
          <p:cNvPr id="5" name="Subtitle 4"/>
          <p:cNvSpPr>
            <a:spLocks noGrp="1"/>
          </p:cNvSpPr>
          <p:nvPr>
            <p:ph type="subTitle" idx="12"/>
          </p:nvPr>
        </p:nvSpPr>
        <p:spPr/>
        <p:txBody>
          <a:bodyPr>
            <a:noAutofit/>
          </a:bodyPr>
          <a:lstStyle/>
          <a:p>
            <a:r>
              <a:rPr lang="en-US" dirty="0"/>
              <a:t>Best Practices for making RTT Accessible to Deaf-Blind Individuals</a:t>
            </a:r>
          </a:p>
        </p:txBody>
      </p:sp>
      <p:sp>
        <p:nvSpPr>
          <p:cNvPr id="4" name="Content Placeholder 3"/>
          <p:cNvSpPr>
            <a:spLocks noGrp="1"/>
          </p:cNvSpPr>
          <p:nvPr>
            <p:ph idx="1"/>
          </p:nvPr>
        </p:nvSpPr>
        <p:spPr>
          <a:xfrm>
            <a:off x="838200" y="1693889"/>
            <a:ext cx="7391400" cy="4144891"/>
          </a:xfrm>
        </p:spPr>
        <p:txBody>
          <a:bodyPr>
            <a:noAutofit/>
          </a:bodyPr>
          <a:lstStyle/>
          <a:p>
            <a:pPr>
              <a:buClr>
                <a:srgbClr val="3359EC"/>
              </a:buClr>
              <a:buFont typeface="Arial" panose="020B0604020202020204" pitchFamily="34" charset="0"/>
              <a:buChar char="•"/>
            </a:pPr>
            <a:r>
              <a:rPr lang="en-US" dirty="0">
                <a:solidFill>
                  <a:srgbClr val="000000"/>
                </a:solidFill>
              </a:rPr>
              <a:t>Since refreshable braille displays can currently only show a single line of text at one time (up to 40 characters), content can only be reviewed linearly</a:t>
            </a:r>
          </a:p>
          <a:p>
            <a:pPr>
              <a:buClr>
                <a:srgbClr val="3359EC"/>
              </a:buClr>
              <a:buFont typeface="Arial" panose="020B0604020202020204" pitchFamily="34" charset="0"/>
              <a:buChar char="•"/>
            </a:pPr>
            <a:r>
              <a:rPr lang="en-US" dirty="0">
                <a:solidFill>
                  <a:srgbClr val="000000"/>
                </a:solidFill>
              </a:rPr>
              <a:t>Since all parties can send messages simultaneously, users of refreshable braille must maintain control over which message is shown on the display at any given time, and focus must not shift without explicit user action</a:t>
            </a:r>
          </a:p>
          <a:p>
            <a:pPr>
              <a:buClr>
                <a:srgbClr val="3359EC"/>
              </a:buClr>
              <a:buFont typeface="Arial" panose="020B0604020202020204" pitchFamily="34" charset="0"/>
              <a:buChar char="•"/>
            </a:pPr>
            <a:r>
              <a:rPr lang="en-US" dirty="0">
                <a:solidFill>
                  <a:srgbClr val="000000"/>
                </a:solidFill>
              </a:rPr>
              <a:t>Provide a mechanism to allow the user to set focus to the desired message (the message they are composing or content being received from the other party)</a:t>
            </a:r>
          </a:p>
          <a:p>
            <a:pPr>
              <a:buClr>
                <a:srgbClr val="3359EC"/>
              </a:buClr>
              <a:buFont typeface="Arial" panose="020B0604020202020204" pitchFamily="34" charset="0"/>
              <a:buChar char="•"/>
            </a:pPr>
            <a:endParaRPr lang="en-US" dirty="0">
              <a:solidFill>
                <a:srgbClr val="000000"/>
              </a:solidFill>
            </a:endParaRPr>
          </a:p>
        </p:txBody>
      </p:sp>
      <p:pic>
        <p:nvPicPr>
          <p:cNvPr id="8" name="Picture 7" descr="Photo of a person using a screen reader"/>
          <p:cNvPicPr>
            <a:picLocks noChangeAspect="1"/>
          </p:cNvPicPr>
          <p:nvPr/>
        </p:nvPicPr>
        <p:blipFill>
          <a:blip r:embed="rId3"/>
          <a:stretch>
            <a:fillRect/>
          </a:stretch>
        </p:blipFill>
        <p:spPr>
          <a:xfrm>
            <a:off x="8342244" y="1627253"/>
            <a:ext cx="3170195" cy="4578493"/>
          </a:xfrm>
          <a:prstGeom prst="rect">
            <a:avLst/>
          </a:prstGeom>
        </p:spPr>
      </p:pic>
      <p:sp>
        <p:nvSpPr>
          <p:cNvPr id="6" name="Slide Number Placeholder 5"/>
          <p:cNvSpPr>
            <a:spLocks noGrp="1"/>
          </p:cNvSpPr>
          <p:nvPr>
            <p:ph type="sldNum" sz="quarter" idx="4"/>
          </p:nvPr>
        </p:nvSpPr>
        <p:spPr/>
        <p:txBody>
          <a:bodyPr/>
          <a:lstStyle/>
          <a:p>
            <a:fld id="{AE005D1D-7F15-9547-A726-94D6DA5F190F}" type="slidenum">
              <a:rPr lang="en-US" smtClean="0"/>
              <a:t>19</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18505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Text Topics</a:t>
            </a:r>
          </a:p>
        </p:txBody>
      </p:sp>
      <p:sp>
        <p:nvSpPr>
          <p:cNvPr id="6" name="Subtitle 5"/>
          <p:cNvSpPr>
            <a:spLocks noGrp="1"/>
          </p:cNvSpPr>
          <p:nvPr>
            <p:ph type="subTitle" idx="10"/>
          </p:nvPr>
        </p:nvSpPr>
        <p:spPr/>
        <p:txBody>
          <a:bodyPr>
            <a:noAutofit/>
          </a:bodyPr>
          <a:lstStyle/>
          <a:p>
            <a:r>
              <a:rPr lang="en-US" dirty="0"/>
              <a:t>You Down with RTT?</a:t>
            </a:r>
          </a:p>
        </p:txBody>
      </p:sp>
      <p:sp>
        <p:nvSpPr>
          <p:cNvPr id="3" name="Content Placeholder 2"/>
          <p:cNvSpPr>
            <a:spLocks noGrp="1"/>
          </p:cNvSpPr>
          <p:nvPr>
            <p:ph idx="1"/>
          </p:nvPr>
        </p:nvSpPr>
        <p:spPr>
          <a:xfrm>
            <a:off x="838200" y="1714500"/>
            <a:ext cx="6072266" cy="4491427"/>
          </a:xfrm>
        </p:spPr>
        <p:txBody>
          <a:bodyPr/>
          <a:lstStyle/>
          <a:p>
            <a:r>
              <a:rPr lang="en-US" sz="3200" dirty="0"/>
              <a:t>What is Real-Time Text (RTT)?</a:t>
            </a:r>
          </a:p>
          <a:p>
            <a:r>
              <a:rPr lang="en-US" sz="3200" dirty="0"/>
              <a:t>RTT Timeline</a:t>
            </a:r>
          </a:p>
          <a:p>
            <a:r>
              <a:rPr lang="en-US" sz="3200" dirty="0"/>
              <a:t>AT&amp;T and Real-Time Text</a:t>
            </a:r>
          </a:p>
          <a:p>
            <a:r>
              <a:rPr lang="en-US" sz="3200" dirty="0"/>
              <a:t>Making the RTT App Accessible</a:t>
            </a:r>
          </a:p>
          <a:p>
            <a:r>
              <a:rPr lang="en-US" sz="3200" dirty="0"/>
              <a:t>Best practices for making RTT accessible to users who are Deafblind</a:t>
            </a:r>
          </a:p>
          <a:p>
            <a:endParaRPr lang="en-US" sz="3200" dirty="0"/>
          </a:p>
        </p:txBody>
      </p:sp>
      <p:pic>
        <p:nvPicPr>
          <p:cNvPr id="7" name="Picture 6" descr="Accessibility icons"/>
          <p:cNvPicPr>
            <a:picLocks noChangeAspect="1"/>
          </p:cNvPicPr>
          <p:nvPr/>
        </p:nvPicPr>
        <p:blipFill rotWithShape="1">
          <a:blip r:embed="rId3"/>
          <a:srcRect l="9728" r="7365"/>
          <a:stretch/>
        </p:blipFill>
        <p:spPr>
          <a:xfrm>
            <a:off x="7015396" y="2195315"/>
            <a:ext cx="4347147" cy="3006412"/>
          </a:xfrm>
          <a:prstGeom prst="rect">
            <a:avLst/>
          </a:prstGeom>
        </p:spPr>
      </p:pic>
      <p:sp>
        <p:nvSpPr>
          <p:cNvPr id="5" name="Slide Number Placeholder 4"/>
          <p:cNvSpPr>
            <a:spLocks noGrp="1"/>
          </p:cNvSpPr>
          <p:nvPr>
            <p:ph type="sldNum" sz="quarter" idx="4"/>
          </p:nvPr>
        </p:nvSpPr>
        <p:spPr/>
        <p:txBody>
          <a:bodyPr/>
          <a:lstStyle/>
          <a:p>
            <a:fld id="{DEFD8AED-9DD2-D24D-AF86-DA2CE6037919}" type="slidenum">
              <a:rPr lang="en-US" smtClean="0"/>
              <a:t>2</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4018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08A38BF-4FFB-DD46-BE59-06B8DEE06A53}"/>
              </a:ext>
            </a:extLst>
          </p:cNvPr>
          <p:cNvSpPr>
            <a:spLocks noGrp="1"/>
          </p:cNvSpPr>
          <p:nvPr>
            <p:ph type="title"/>
          </p:nvPr>
        </p:nvSpPr>
        <p:spPr>
          <a:xfrm>
            <a:off x="838200" y="455887"/>
            <a:ext cx="10855036" cy="637198"/>
          </a:xfrm>
        </p:spPr>
        <p:txBody>
          <a:bodyPr/>
          <a:lstStyle/>
          <a:p>
            <a:r>
              <a:rPr lang="en-US" sz="3400" dirty="0"/>
              <a:t>Notify When Other Party Starts/Stops Typing</a:t>
            </a:r>
          </a:p>
        </p:txBody>
      </p:sp>
      <p:sp>
        <p:nvSpPr>
          <p:cNvPr id="5" name="Subtitle 4"/>
          <p:cNvSpPr>
            <a:spLocks noGrp="1"/>
          </p:cNvSpPr>
          <p:nvPr>
            <p:ph type="subTitle" idx="12"/>
          </p:nvPr>
        </p:nvSpPr>
        <p:spPr/>
        <p:txBody>
          <a:bodyPr>
            <a:noAutofit/>
          </a:bodyPr>
          <a:lstStyle/>
          <a:p>
            <a:r>
              <a:rPr lang="en-US" dirty="0"/>
              <a:t>Best Practices for making RTT Accessible to Deaf-Blind Individuals</a:t>
            </a:r>
          </a:p>
        </p:txBody>
      </p:sp>
      <p:sp>
        <p:nvSpPr>
          <p:cNvPr id="4" name="Content Placeholder 3"/>
          <p:cNvSpPr>
            <a:spLocks noGrp="1"/>
          </p:cNvSpPr>
          <p:nvPr>
            <p:ph idx="1"/>
          </p:nvPr>
        </p:nvSpPr>
        <p:spPr>
          <a:xfrm>
            <a:off x="838199" y="1692613"/>
            <a:ext cx="10439401" cy="4663737"/>
          </a:xfrm>
          <a:noFill/>
        </p:spPr>
        <p:txBody>
          <a:bodyPr>
            <a:noAutofit/>
          </a:bodyPr>
          <a:lstStyle/>
          <a:p>
            <a:pPr>
              <a:buClr>
                <a:srgbClr val="3359EC"/>
              </a:buClr>
            </a:pPr>
            <a:r>
              <a:rPr lang="en-US" dirty="0">
                <a:solidFill>
                  <a:srgbClr val="000000"/>
                </a:solidFill>
              </a:rPr>
              <a:t>If no alert is provided when new content is being received, the user will have to frequently check the incoming message area for the arrival of new content.</a:t>
            </a:r>
          </a:p>
          <a:p>
            <a:pPr>
              <a:buClr>
                <a:srgbClr val="3359EC"/>
              </a:buClr>
            </a:pPr>
            <a:r>
              <a:rPr lang="en-US" dirty="0">
                <a:solidFill>
                  <a:srgbClr val="000000"/>
                </a:solidFill>
              </a:rPr>
              <a:t>This could result in incoming content being missed by the user.</a:t>
            </a:r>
          </a:p>
          <a:p>
            <a:pPr>
              <a:buClr>
                <a:srgbClr val="3359EC"/>
              </a:buClr>
            </a:pPr>
            <a:r>
              <a:rPr lang="en-US" dirty="0">
                <a:solidFill>
                  <a:srgbClr val="000000"/>
                </a:solidFill>
              </a:rPr>
              <a:t>Since characters are displayed as soon as they are typed,  alerts should not be fired every time new content arrives as this would be extremely intrusive.</a:t>
            </a:r>
          </a:p>
          <a:p>
            <a:pPr>
              <a:buClr>
                <a:srgbClr val="3359EC"/>
              </a:buClr>
            </a:pPr>
            <a:r>
              <a:rPr lang="en-US" dirty="0">
                <a:solidFill>
                  <a:srgbClr val="000000"/>
                </a:solidFill>
              </a:rPr>
              <a:t>Ideally, provide options to allow the user to configure the frequency and verbosity of notifications.</a:t>
            </a:r>
          </a:p>
          <a:p>
            <a:pPr>
              <a:buClr>
                <a:srgbClr val="3359EC"/>
              </a:buClr>
            </a:pPr>
            <a:endParaRPr lang="en-US" dirty="0">
              <a:solidFill>
                <a:srgbClr val="000000"/>
              </a:solidFill>
            </a:endParaRPr>
          </a:p>
        </p:txBody>
      </p:sp>
      <p:pic>
        <p:nvPicPr>
          <p:cNvPr id="9" name="Picture 8" descr="image of two puzzle pieces coming together">
            <a:extLst>
              <a:ext uri="{FF2B5EF4-FFF2-40B4-BE49-F238E27FC236}">
                <a16:creationId xmlns:a16="http://schemas.microsoft.com/office/drawing/2014/main" id="{E71A88AA-CA43-6941-83B2-18FC50A09828}"/>
              </a:ext>
            </a:extLst>
          </p:cNvPr>
          <p:cNvPicPr>
            <a:picLocks noChangeAspect="1"/>
          </p:cNvPicPr>
          <p:nvPr/>
        </p:nvPicPr>
        <p:blipFill>
          <a:blip r:embed="rId3"/>
          <a:stretch>
            <a:fillRect/>
          </a:stretch>
        </p:blipFill>
        <p:spPr>
          <a:xfrm rot="1089678">
            <a:off x="3634316" y="4070349"/>
            <a:ext cx="4787900" cy="2679700"/>
          </a:xfrm>
          <a:prstGeom prst="rect">
            <a:avLst/>
          </a:prstGeom>
        </p:spPr>
      </p:pic>
      <p:sp>
        <p:nvSpPr>
          <p:cNvPr id="6" name="Slide Number Placeholder 5"/>
          <p:cNvSpPr>
            <a:spLocks noGrp="1"/>
          </p:cNvSpPr>
          <p:nvPr>
            <p:ph type="sldNum" sz="quarter" idx="4"/>
          </p:nvPr>
        </p:nvSpPr>
        <p:spPr/>
        <p:txBody>
          <a:bodyPr/>
          <a:lstStyle/>
          <a:p>
            <a:fld id="{26CDF028-6385-5244-9B85-8E058727C6CA}" type="slidenum">
              <a:rPr lang="en-US" smtClean="0"/>
              <a:t>20</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080080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089EE7E-9B72-F548-8E6B-EFE6464D6C82}"/>
              </a:ext>
            </a:extLst>
          </p:cNvPr>
          <p:cNvSpPr>
            <a:spLocks noGrp="1"/>
          </p:cNvSpPr>
          <p:nvPr>
            <p:ph type="title"/>
          </p:nvPr>
        </p:nvSpPr>
        <p:spPr/>
        <p:txBody>
          <a:bodyPr/>
          <a:lstStyle/>
          <a:p>
            <a:r>
              <a:rPr lang="en-US" sz="3200" dirty="0"/>
              <a:t>Programmatically or Textually Label Regions Identifying Content From Each Party</a:t>
            </a:r>
          </a:p>
        </p:txBody>
      </p:sp>
      <p:sp>
        <p:nvSpPr>
          <p:cNvPr id="5" name="Subtitle 4"/>
          <p:cNvSpPr>
            <a:spLocks noGrp="1"/>
          </p:cNvSpPr>
          <p:nvPr>
            <p:ph type="subTitle" idx="12"/>
          </p:nvPr>
        </p:nvSpPr>
        <p:spPr>
          <a:xfrm>
            <a:off x="838200" y="1107373"/>
            <a:ext cx="11067288" cy="337379"/>
          </a:xfrm>
        </p:spPr>
        <p:txBody>
          <a:bodyPr>
            <a:noAutofit/>
          </a:bodyPr>
          <a:lstStyle/>
          <a:p>
            <a:r>
              <a:rPr lang="en-US" dirty="0"/>
              <a:t>Best Practices for making RTT Accessible to Deaf-Blind Individuals</a:t>
            </a:r>
          </a:p>
        </p:txBody>
      </p:sp>
      <p:sp>
        <p:nvSpPr>
          <p:cNvPr id="4" name="Content Placeholder 3"/>
          <p:cNvSpPr>
            <a:spLocks noGrp="1"/>
          </p:cNvSpPr>
          <p:nvPr>
            <p:ph idx="1"/>
          </p:nvPr>
        </p:nvSpPr>
        <p:spPr>
          <a:xfrm>
            <a:off x="838199" y="1705971"/>
            <a:ext cx="10550237" cy="4503760"/>
          </a:xfrm>
        </p:spPr>
        <p:txBody>
          <a:bodyPr>
            <a:noAutofit/>
          </a:bodyPr>
          <a:lstStyle/>
          <a:p>
            <a:pPr>
              <a:buClr>
                <a:srgbClr val="3359EC"/>
              </a:buClr>
            </a:pPr>
            <a:r>
              <a:rPr lang="en-US" sz="2200" dirty="0">
                <a:solidFill>
                  <a:srgbClr val="000000"/>
                </a:solidFill>
              </a:rPr>
              <a:t>If color or other visual styling is used to separate content from each party in the conversation, </a:t>
            </a:r>
            <a:br>
              <a:rPr lang="en-US" sz="2200" dirty="0">
                <a:solidFill>
                  <a:srgbClr val="000000"/>
                </a:solidFill>
              </a:rPr>
            </a:br>
            <a:r>
              <a:rPr lang="en-US" sz="2200" dirty="0">
                <a:solidFill>
                  <a:srgbClr val="000000"/>
                </a:solidFill>
              </a:rPr>
              <a:t>users of screen readers will not be aware of </a:t>
            </a:r>
            <a:br>
              <a:rPr lang="en-US" sz="2200" dirty="0">
                <a:solidFill>
                  <a:srgbClr val="000000"/>
                </a:solidFill>
              </a:rPr>
            </a:br>
            <a:r>
              <a:rPr lang="en-US" sz="2200" dirty="0">
                <a:solidFill>
                  <a:srgbClr val="000000"/>
                </a:solidFill>
              </a:rPr>
              <a:t>this separation of content.</a:t>
            </a:r>
          </a:p>
          <a:p>
            <a:pPr>
              <a:buClr>
                <a:srgbClr val="3359EC"/>
              </a:buClr>
            </a:pPr>
            <a:r>
              <a:rPr lang="en-US" sz="2200" dirty="0">
                <a:solidFill>
                  <a:srgbClr val="000000"/>
                </a:solidFill>
              </a:rPr>
              <a:t>Label each message or each pane </a:t>
            </a:r>
            <a:br>
              <a:rPr lang="en-US" sz="2200" dirty="0">
                <a:solidFill>
                  <a:srgbClr val="000000"/>
                </a:solidFill>
              </a:rPr>
            </a:br>
            <a:r>
              <a:rPr lang="en-US" sz="2200" dirty="0">
                <a:solidFill>
                  <a:srgbClr val="000000"/>
                </a:solidFill>
              </a:rPr>
              <a:t>programmatically or with text so that screen </a:t>
            </a:r>
            <a:br>
              <a:rPr lang="en-US" sz="2200" dirty="0">
                <a:solidFill>
                  <a:srgbClr val="000000"/>
                </a:solidFill>
              </a:rPr>
            </a:br>
            <a:r>
              <a:rPr lang="en-US" sz="2200" dirty="0">
                <a:solidFill>
                  <a:srgbClr val="000000"/>
                </a:solidFill>
              </a:rPr>
              <a:t>readers will identify the party that sent the </a:t>
            </a:r>
            <a:br>
              <a:rPr lang="en-US" sz="2200" dirty="0">
                <a:solidFill>
                  <a:srgbClr val="000000"/>
                </a:solidFill>
              </a:rPr>
            </a:br>
            <a:r>
              <a:rPr lang="en-US" sz="2200" dirty="0">
                <a:solidFill>
                  <a:srgbClr val="000000"/>
                </a:solidFill>
              </a:rPr>
              <a:t>message.</a:t>
            </a:r>
          </a:p>
          <a:p>
            <a:pPr>
              <a:buClr>
                <a:srgbClr val="3359EC"/>
              </a:buClr>
            </a:pPr>
            <a:r>
              <a:rPr lang="en-US" sz="2200" dirty="0">
                <a:solidFill>
                  <a:srgbClr val="000000"/>
                </a:solidFill>
              </a:rPr>
              <a:t>If all messages are displayed in a single pane, </a:t>
            </a:r>
            <a:br>
              <a:rPr lang="en-US" sz="2200" dirty="0">
                <a:solidFill>
                  <a:srgbClr val="000000"/>
                </a:solidFill>
              </a:rPr>
            </a:br>
            <a:r>
              <a:rPr lang="en-US" sz="2200" dirty="0">
                <a:solidFill>
                  <a:srgbClr val="000000"/>
                </a:solidFill>
              </a:rPr>
              <a:t>each message will need to be labeled with the </a:t>
            </a:r>
            <a:br>
              <a:rPr lang="en-US" sz="2200" dirty="0">
                <a:solidFill>
                  <a:srgbClr val="000000"/>
                </a:solidFill>
              </a:rPr>
            </a:br>
            <a:r>
              <a:rPr lang="en-US" sz="2200" dirty="0">
                <a:solidFill>
                  <a:srgbClr val="000000"/>
                </a:solidFill>
              </a:rPr>
              <a:t>party that sent it.</a:t>
            </a:r>
          </a:p>
          <a:p>
            <a:pPr>
              <a:buClr>
                <a:srgbClr val="3359EC"/>
              </a:buClr>
            </a:pPr>
            <a:r>
              <a:rPr lang="en-US" sz="2200" dirty="0">
                <a:solidFill>
                  <a:srgbClr val="000000"/>
                </a:solidFill>
              </a:rPr>
              <a:t>If content from each party is displayed in separate panes, provide a label for each pane so the user knows which party the pane applies to.</a:t>
            </a:r>
          </a:p>
          <a:p>
            <a:pPr>
              <a:buClr>
                <a:srgbClr val="3359EC"/>
              </a:buClr>
            </a:pPr>
            <a:endParaRPr lang="en-US" sz="2200" dirty="0">
              <a:solidFill>
                <a:srgbClr val="000000"/>
              </a:solidFill>
            </a:endParaRPr>
          </a:p>
        </p:txBody>
      </p:sp>
      <p:pic>
        <p:nvPicPr>
          <p:cNvPr id="11" name="Picture 10" descr="Word cloud about coding">
            <a:extLst>
              <a:ext uri="{FF2B5EF4-FFF2-40B4-BE49-F238E27FC236}">
                <a16:creationId xmlns:a16="http://schemas.microsoft.com/office/drawing/2014/main" id="{BBC961CC-7FA1-FE49-9E37-BB976FBDAD12}"/>
              </a:ext>
            </a:extLst>
          </p:cNvPr>
          <p:cNvPicPr>
            <a:picLocks noChangeAspect="1"/>
          </p:cNvPicPr>
          <p:nvPr/>
        </p:nvPicPr>
        <p:blipFill>
          <a:blip r:embed="rId3"/>
          <a:stretch>
            <a:fillRect/>
          </a:stretch>
        </p:blipFill>
        <p:spPr>
          <a:xfrm>
            <a:off x="6846455" y="2044700"/>
            <a:ext cx="4927600" cy="3378200"/>
          </a:xfrm>
          <a:prstGeom prst="rect">
            <a:avLst/>
          </a:prstGeom>
        </p:spPr>
      </p:pic>
      <p:sp>
        <p:nvSpPr>
          <p:cNvPr id="6" name="Slide Number Placeholder 5"/>
          <p:cNvSpPr>
            <a:spLocks noGrp="1"/>
          </p:cNvSpPr>
          <p:nvPr>
            <p:ph type="sldNum" sz="quarter" idx="4"/>
          </p:nvPr>
        </p:nvSpPr>
        <p:spPr/>
        <p:txBody>
          <a:bodyPr/>
          <a:lstStyle/>
          <a:p>
            <a:fld id="{8CB1D55D-E68D-9842-BE31-B8E1249F4F45}" type="slidenum">
              <a:rPr lang="en-US" smtClean="0"/>
              <a:t>21</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59434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EFB3FB8-1C8C-4F43-AF4C-E7C8157F7FED}"/>
              </a:ext>
            </a:extLst>
          </p:cNvPr>
          <p:cNvSpPr>
            <a:spLocks noGrp="1"/>
          </p:cNvSpPr>
          <p:nvPr>
            <p:ph type="title"/>
          </p:nvPr>
        </p:nvSpPr>
        <p:spPr/>
        <p:txBody>
          <a:bodyPr/>
          <a:lstStyle/>
          <a:p>
            <a:r>
              <a:rPr lang="en-US" dirty="0"/>
              <a:t>Implement a Turn-Taking Mode</a:t>
            </a:r>
          </a:p>
        </p:txBody>
      </p:sp>
      <p:sp>
        <p:nvSpPr>
          <p:cNvPr id="5" name="Subtitle 4"/>
          <p:cNvSpPr>
            <a:spLocks noGrp="1"/>
          </p:cNvSpPr>
          <p:nvPr>
            <p:ph type="subTitle" idx="12"/>
          </p:nvPr>
        </p:nvSpPr>
        <p:spPr/>
        <p:txBody>
          <a:bodyPr>
            <a:noAutofit/>
          </a:bodyPr>
          <a:lstStyle/>
          <a:p>
            <a:r>
              <a:rPr lang="en-US" dirty="0"/>
              <a:t>Best Practices for making RTT Accessible to Deaf-Blind Individuals</a:t>
            </a:r>
          </a:p>
        </p:txBody>
      </p:sp>
      <p:sp>
        <p:nvSpPr>
          <p:cNvPr id="9" name="Content Placeholder 8"/>
          <p:cNvSpPr>
            <a:spLocks noGrp="1"/>
          </p:cNvSpPr>
          <p:nvPr>
            <p:ph idx="1"/>
          </p:nvPr>
        </p:nvSpPr>
        <p:spPr>
          <a:xfrm>
            <a:off x="838199" y="1680909"/>
            <a:ext cx="6393874" cy="5044743"/>
          </a:xfrm>
        </p:spPr>
        <p:txBody>
          <a:bodyPr>
            <a:noAutofit/>
          </a:bodyPr>
          <a:lstStyle/>
          <a:p>
            <a:pPr>
              <a:lnSpc>
                <a:spcPct val="100000"/>
              </a:lnSpc>
              <a:buClr>
                <a:srgbClr val="3359EC"/>
              </a:buClr>
            </a:pPr>
            <a:r>
              <a:rPr lang="en-US" dirty="0">
                <a:solidFill>
                  <a:srgbClr val="000000"/>
                </a:solidFill>
              </a:rPr>
              <a:t>The ability for text to be sent in both directions simultaneously poses the challenges just discussed as part of these best practices</a:t>
            </a:r>
          </a:p>
          <a:p>
            <a:pPr>
              <a:lnSpc>
                <a:spcPct val="100000"/>
              </a:lnSpc>
              <a:buClr>
                <a:srgbClr val="3359EC"/>
              </a:buClr>
            </a:pPr>
            <a:r>
              <a:rPr lang="en-US" dirty="0">
                <a:solidFill>
                  <a:srgbClr val="000000"/>
                </a:solidFill>
              </a:rPr>
              <a:t>Implementing a half-duplex mode where one party can communicate at a time eliminates some of the challenges of monitoring multiple areas of the screen at once</a:t>
            </a:r>
          </a:p>
          <a:p>
            <a:pPr>
              <a:lnSpc>
                <a:spcPct val="100000"/>
              </a:lnSpc>
              <a:buClr>
                <a:srgbClr val="3359EC"/>
              </a:buClr>
            </a:pPr>
            <a:r>
              <a:rPr lang="en-US" dirty="0">
                <a:solidFill>
                  <a:srgbClr val="000000"/>
                </a:solidFill>
              </a:rPr>
              <a:t>Turn-taking can be a technology solution, or it can be an agreed-upon protocol between the parties in the conversation</a:t>
            </a:r>
          </a:p>
          <a:p>
            <a:pPr>
              <a:lnSpc>
                <a:spcPct val="100000"/>
              </a:lnSpc>
              <a:buClr>
                <a:srgbClr val="3359EC"/>
              </a:buClr>
            </a:pPr>
            <a:endParaRPr lang="en-US" dirty="0">
              <a:solidFill>
                <a:srgbClr val="000000"/>
              </a:solidFill>
            </a:endParaRPr>
          </a:p>
        </p:txBody>
      </p:sp>
      <p:pic>
        <p:nvPicPr>
          <p:cNvPr id="8" name="Picture 7" descr="Illustration of people taking turns"/>
          <p:cNvPicPr>
            <a:picLocks noChangeAspect="1"/>
          </p:cNvPicPr>
          <p:nvPr/>
        </p:nvPicPr>
        <p:blipFill>
          <a:blip r:embed="rId3"/>
          <a:stretch>
            <a:fillRect/>
          </a:stretch>
        </p:blipFill>
        <p:spPr>
          <a:xfrm>
            <a:off x="7198163" y="1811682"/>
            <a:ext cx="4613692" cy="2065737"/>
          </a:xfrm>
          <a:prstGeom prst="rect">
            <a:avLst/>
          </a:prstGeom>
          <a:ln>
            <a:noFill/>
          </a:ln>
          <a:effectLst>
            <a:softEdge rad="112500"/>
          </a:effectLst>
        </p:spPr>
      </p:pic>
      <p:pic>
        <p:nvPicPr>
          <p:cNvPr id="4" name="Picture 3" descr="Image of screen showing the relay with text"/>
          <p:cNvPicPr>
            <a:picLocks noChangeAspect="1"/>
          </p:cNvPicPr>
          <p:nvPr/>
        </p:nvPicPr>
        <p:blipFill>
          <a:blip r:embed="rId4"/>
          <a:stretch>
            <a:fillRect/>
          </a:stretch>
        </p:blipFill>
        <p:spPr>
          <a:xfrm>
            <a:off x="7372960" y="3877419"/>
            <a:ext cx="4438895" cy="2066852"/>
          </a:xfrm>
          <a:prstGeom prst="rect">
            <a:avLst/>
          </a:prstGeom>
        </p:spPr>
      </p:pic>
      <p:sp>
        <p:nvSpPr>
          <p:cNvPr id="6" name="Slide Number Placeholder 5"/>
          <p:cNvSpPr>
            <a:spLocks noGrp="1"/>
          </p:cNvSpPr>
          <p:nvPr>
            <p:ph type="sldNum" sz="quarter" idx="4"/>
          </p:nvPr>
        </p:nvSpPr>
        <p:spPr/>
        <p:txBody>
          <a:bodyPr/>
          <a:lstStyle/>
          <a:p>
            <a:fld id="{722BD6E9-4116-7D43-B21C-D9233A7397C1}" type="slidenum">
              <a:rPr lang="en-US" smtClean="0"/>
              <a:t>22</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302156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3221-0430-9043-A514-1DA8A497C748}"/>
              </a:ext>
            </a:extLst>
          </p:cNvPr>
          <p:cNvSpPr>
            <a:spLocks noGrp="1"/>
          </p:cNvSpPr>
          <p:nvPr>
            <p:ph type="title"/>
          </p:nvPr>
        </p:nvSpPr>
        <p:spPr>
          <a:xfrm>
            <a:off x="2042629" y="1885585"/>
            <a:ext cx="6260123" cy="1938270"/>
          </a:xfrm>
        </p:spPr>
        <p:txBody>
          <a:bodyPr/>
          <a:lstStyle/>
          <a:p>
            <a:r>
              <a:rPr lang="en-US" cap="none" dirty="0"/>
              <a:t>Resources</a:t>
            </a:r>
          </a:p>
        </p:txBody>
      </p:sp>
    </p:spTree>
    <p:extLst>
      <p:ext uri="{BB962C8B-B14F-4D97-AF65-F5344CB8AC3E}">
        <p14:creationId xmlns:p14="http://schemas.microsoft.com/office/powerpoint/2010/main" val="103118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1BAF-DD35-474F-99DA-2F0BCE518374}"/>
              </a:ext>
            </a:extLst>
          </p:cNvPr>
          <p:cNvSpPr>
            <a:spLocks noGrp="1"/>
          </p:cNvSpPr>
          <p:nvPr>
            <p:ph type="title"/>
          </p:nvPr>
        </p:nvSpPr>
        <p:spPr/>
        <p:txBody>
          <a:bodyPr/>
          <a:lstStyle/>
          <a:p>
            <a:r>
              <a:rPr lang="en-US" dirty="0"/>
              <a:t>Useful Links</a:t>
            </a:r>
          </a:p>
        </p:txBody>
      </p:sp>
      <p:sp>
        <p:nvSpPr>
          <p:cNvPr id="3" name="Subtitle 2">
            <a:extLst>
              <a:ext uri="{FF2B5EF4-FFF2-40B4-BE49-F238E27FC236}">
                <a16:creationId xmlns:a16="http://schemas.microsoft.com/office/drawing/2014/main" id="{97092A42-6BAD-3A4A-AD5E-13960CF9EF43}"/>
              </a:ext>
            </a:extLst>
          </p:cNvPr>
          <p:cNvSpPr>
            <a:spLocks noGrp="1"/>
          </p:cNvSpPr>
          <p:nvPr>
            <p:ph type="subTitle" idx="10"/>
          </p:nvPr>
        </p:nvSpPr>
        <p:spPr/>
        <p:txBody>
          <a:bodyPr/>
          <a:lstStyle/>
          <a:p>
            <a:r>
              <a:rPr lang="en-US" dirty="0"/>
              <a:t>Resources</a:t>
            </a:r>
          </a:p>
        </p:txBody>
      </p:sp>
      <p:sp>
        <p:nvSpPr>
          <p:cNvPr id="4" name="Content Placeholder 3">
            <a:extLst>
              <a:ext uri="{FF2B5EF4-FFF2-40B4-BE49-F238E27FC236}">
                <a16:creationId xmlns:a16="http://schemas.microsoft.com/office/drawing/2014/main" id="{BE45D99F-81A6-1A43-89C8-FF261487F96E}"/>
              </a:ext>
            </a:extLst>
          </p:cNvPr>
          <p:cNvSpPr>
            <a:spLocks noGrp="1"/>
          </p:cNvSpPr>
          <p:nvPr>
            <p:ph idx="1"/>
          </p:nvPr>
        </p:nvSpPr>
        <p:spPr/>
        <p:txBody>
          <a:bodyPr/>
          <a:lstStyle/>
          <a:p>
            <a:pPr lvl="0">
              <a:buFont typeface="Arial" panose="020B0604020202020204" pitchFamily="34" charset="0"/>
              <a:buChar char="•"/>
            </a:pPr>
            <a:r>
              <a:rPr lang="en-US" dirty="0">
                <a:solidFill>
                  <a:srgbClr val="323232"/>
                </a:solidFill>
                <a:hlinkClick r:id="rId2"/>
              </a:rPr>
              <a:t>Accessibility Laws and Standards</a:t>
            </a:r>
            <a:endParaRPr lang="en-US" dirty="0">
              <a:solidFill>
                <a:srgbClr val="323232"/>
              </a:solidFill>
            </a:endParaRPr>
          </a:p>
          <a:p>
            <a:pPr marL="0" lvl="0" indent="0">
              <a:buNone/>
            </a:pPr>
            <a:endParaRPr lang="en-US" dirty="0">
              <a:solidFill>
                <a:srgbClr val="FFFFFF"/>
              </a:solidFill>
            </a:endParaRPr>
          </a:p>
          <a:p>
            <a:pPr lvl="0">
              <a:buFont typeface="Arial" panose="020B0604020202020204" pitchFamily="34" charset="0"/>
              <a:buChar char="•"/>
            </a:pPr>
            <a:r>
              <a:rPr lang="en-US" dirty="0">
                <a:solidFill>
                  <a:srgbClr val="323232"/>
                </a:solidFill>
                <a:hlinkClick r:id="rId3"/>
              </a:rPr>
              <a:t>FCC on Real-Time Text</a:t>
            </a:r>
            <a:r>
              <a:rPr lang="en-US" dirty="0">
                <a:solidFill>
                  <a:srgbClr val="FFFFFF"/>
                </a:solidFill>
                <a:hlinkClick r:id="rId3"/>
              </a:rPr>
              <a:t> </a:t>
            </a:r>
            <a:r>
              <a:rPr lang="en-US" dirty="0">
                <a:solidFill>
                  <a:srgbClr val="FFFFFF"/>
                </a:solidFill>
              </a:rPr>
              <a:t>FCC: </a:t>
            </a:r>
          </a:p>
          <a:p>
            <a:pPr lvl="0">
              <a:buFont typeface="Arial" panose="020B0604020202020204" pitchFamily="34" charset="0"/>
              <a:buChar char="•"/>
            </a:pPr>
            <a:endParaRPr lang="en-US" dirty="0">
              <a:solidFill>
                <a:srgbClr val="323232"/>
              </a:solidFill>
              <a:hlinkClick r:id="rId4"/>
            </a:endParaRPr>
          </a:p>
          <a:p>
            <a:pPr lvl="0">
              <a:buFont typeface="Arial" panose="020B0604020202020204" pitchFamily="34" charset="0"/>
              <a:buChar char="•"/>
            </a:pPr>
            <a:r>
              <a:rPr lang="en-US" dirty="0">
                <a:solidFill>
                  <a:srgbClr val="323232"/>
                </a:solidFill>
                <a:hlinkClick r:id="rId4"/>
              </a:rPr>
              <a:t>AT&amp;T Real-Time Text</a:t>
            </a:r>
            <a:r>
              <a:rPr lang="en-US" dirty="0">
                <a:solidFill>
                  <a:srgbClr val="323232"/>
                </a:solidFill>
              </a:rPr>
              <a:t>  </a:t>
            </a:r>
            <a:endParaRPr lang="en-US" dirty="0">
              <a:solidFill>
                <a:srgbClr val="FFFFFF"/>
              </a:solidFill>
            </a:endParaRPr>
          </a:p>
          <a:p>
            <a:pPr lvl="0">
              <a:buFont typeface="Arial" panose="020B0604020202020204" pitchFamily="34" charset="0"/>
              <a:buChar char="•"/>
            </a:pPr>
            <a:endParaRPr lang="en-US" dirty="0">
              <a:solidFill>
                <a:srgbClr val="323232"/>
              </a:solidFill>
              <a:hlinkClick r:id="rId5"/>
            </a:endParaRPr>
          </a:p>
          <a:p>
            <a:pPr lvl="0">
              <a:buFont typeface="Arial" panose="020B0604020202020204" pitchFamily="34" charset="0"/>
              <a:buChar char="•"/>
            </a:pPr>
            <a:r>
              <a:rPr lang="en-US" dirty="0">
                <a:solidFill>
                  <a:srgbClr val="323232"/>
                </a:solidFill>
                <a:hlinkClick r:id="rId5"/>
              </a:rPr>
              <a:t>AT&amp;T Wireless Accessibility Plans</a:t>
            </a:r>
            <a:r>
              <a:rPr lang="en-US" dirty="0">
                <a:solidFill>
                  <a:srgbClr val="323232"/>
                </a:solidFill>
              </a:rPr>
              <a:t>  </a:t>
            </a:r>
          </a:p>
        </p:txBody>
      </p:sp>
      <p:pic>
        <p:nvPicPr>
          <p:cNvPr id="7" name="Picture 6" descr="Level Access logo">
            <a:extLst>
              <a:ext uri="{FF2B5EF4-FFF2-40B4-BE49-F238E27FC236}">
                <a16:creationId xmlns:a16="http://schemas.microsoft.com/office/drawing/2014/main" id="{7C1AA779-EBC9-074C-B16B-D8F4585372D2}"/>
              </a:ext>
            </a:extLst>
          </p:cNvPr>
          <p:cNvPicPr>
            <a:picLocks noChangeAspect="1"/>
          </p:cNvPicPr>
          <p:nvPr/>
        </p:nvPicPr>
        <p:blipFill rotWithShape="1">
          <a:blip r:embed="rId6"/>
          <a:srcRect t="14779" b="17727"/>
          <a:stretch/>
        </p:blipFill>
        <p:spPr>
          <a:xfrm>
            <a:off x="6837681" y="1602030"/>
            <a:ext cx="1604116" cy="780952"/>
          </a:xfrm>
          <a:prstGeom prst="rect">
            <a:avLst/>
          </a:prstGeom>
        </p:spPr>
      </p:pic>
      <p:pic>
        <p:nvPicPr>
          <p:cNvPr id="8" name="Picture 7" descr="FCC logo">
            <a:extLst>
              <a:ext uri="{FF2B5EF4-FFF2-40B4-BE49-F238E27FC236}">
                <a16:creationId xmlns:a16="http://schemas.microsoft.com/office/drawing/2014/main" id="{1CAE10A7-4D13-C849-86F5-6B7976928B09}"/>
              </a:ext>
            </a:extLst>
          </p:cNvPr>
          <p:cNvPicPr>
            <a:picLocks noChangeAspect="1"/>
          </p:cNvPicPr>
          <p:nvPr/>
        </p:nvPicPr>
        <p:blipFill>
          <a:blip r:embed="rId7"/>
          <a:stretch>
            <a:fillRect/>
          </a:stretch>
        </p:blipFill>
        <p:spPr>
          <a:xfrm>
            <a:off x="5389517" y="2518140"/>
            <a:ext cx="865707" cy="737680"/>
          </a:xfrm>
          <a:prstGeom prst="rect">
            <a:avLst/>
          </a:prstGeom>
        </p:spPr>
      </p:pic>
      <p:pic>
        <p:nvPicPr>
          <p:cNvPr id="9" name="Picture 8" descr="AT&amp;T logo">
            <a:extLst>
              <a:ext uri="{FF2B5EF4-FFF2-40B4-BE49-F238E27FC236}">
                <a16:creationId xmlns:a16="http://schemas.microsoft.com/office/drawing/2014/main" id="{9407302F-38BF-8346-B7B8-F96E84449470}"/>
              </a:ext>
            </a:extLst>
          </p:cNvPr>
          <p:cNvPicPr>
            <a:picLocks noChangeAspect="1"/>
          </p:cNvPicPr>
          <p:nvPr/>
        </p:nvPicPr>
        <p:blipFill rotWithShape="1">
          <a:blip r:embed="rId8"/>
          <a:srcRect l="14942" t="15852" r="14263" b="16454"/>
          <a:stretch/>
        </p:blipFill>
        <p:spPr>
          <a:xfrm>
            <a:off x="4777047" y="3459018"/>
            <a:ext cx="927947" cy="887307"/>
          </a:xfrm>
          <a:prstGeom prst="rect">
            <a:avLst/>
          </a:prstGeom>
        </p:spPr>
      </p:pic>
      <p:pic>
        <p:nvPicPr>
          <p:cNvPr id="11" name="Picture 10" descr="AT&amp;T logo">
            <a:extLst>
              <a:ext uri="{FF2B5EF4-FFF2-40B4-BE49-F238E27FC236}">
                <a16:creationId xmlns:a16="http://schemas.microsoft.com/office/drawing/2014/main" id="{D026A793-2826-C54C-B5D7-369C8D96B39B}"/>
              </a:ext>
            </a:extLst>
          </p:cNvPr>
          <p:cNvPicPr>
            <a:picLocks noChangeAspect="1"/>
          </p:cNvPicPr>
          <p:nvPr/>
        </p:nvPicPr>
        <p:blipFill rotWithShape="1">
          <a:blip r:embed="rId8"/>
          <a:srcRect l="14942" t="15852" r="14263" b="16454"/>
          <a:stretch/>
        </p:blipFill>
        <p:spPr>
          <a:xfrm>
            <a:off x="6674197" y="4531975"/>
            <a:ext cx="927947" cy="887307"/>
          </a:xfrm>
          <a:prstGeom prst="rect">
            <a:avLst/>
          </a:prstGeom>
        </p:spPr>
      </p:pic>
      <p:sp>
        <p:nvSpPr>
          <p:cNvPr id="5" name="Slide Number Placeholder 4">
            <a:extLst>
              <a:ext uri="{FF2B5EF4-FFF2-40B4-BE49-F238E27FC236}">
                <a16:creationId xmlns:a16="http://schemas.microsoft.com/office/drawing/2014/main" id="{F05A7681-FA22-CF44-90E4-B6339AF7A24C}"/>
              </a:ext>
            </a:extLst>
          </p:cNvPr>
          <p:cNvSpPr>
            <a:spLocks noGrp="1"/>
          </p:cNvSpPr>
          <p:nvPr>
            <p:ph type="sldNum" sz="quarter" idx="4"/>
          </p:nvPr>
        </p:nvSpPr>
        <p:spPr/>
        <p:txBody>
          <a:bodyPr/>
          <a:lstStyle/>
          <a:p>
            <a:fld id="{2030EA8A-DA75-3443-B9EE-A63E33F4F203}" type="slidenum">
              <a:rPr lang="en-US" smtClean="0"/>
              <a:pPr/>
              <a:t>24</a:t>
            </a:fld>
            <a:endParaRPr lang="en-US" dirty="0"/>
          </a:p>
        </p:txBody>
      </p:sp>
      <p:sp>
        <p:nvSpPr>
          <p:cNvPr id="6" name="Footer Placeholder 5">
            <a:extLst>
              <a:ext uri="{FF2B5EF4-FFF2-40B4-BE49-F238E27FC236}">
                <a16:creationId xmlns:a16="http://schemas.microsoft.com/office/drawing/2014/main" id="{297F9B11-38BB-B24A-8F17-244D04F41331}"/>
              </a:ext>
            </a:extLst>
          </p:cNvPr>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186252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Content Placeholder 1"/>
          <p:cNvSpPr txBox="1">
            <a:spLocks/>
          </p:cNvSpPr>
          <p:nvPr/>
        </p:nvSpPr>
        <p:spPr>
          <a:xfrm>
            <a:off x="1004887" y="1690688"/>
            <a:ext cx="5341793" cy="5030787"/>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sz="2600" b="1" dirty="0">
                <a:solidFill>
                  <a:srgbClr val="000000"/>
                </a:solidFill>
                <a:ea typeface="ＭＳ Ｐゴシック" panose="020B0600070205080204" pitchFamily="34" charset="-128"/>
              </a:rPr>
              <a:t>Contact Us</a:t>
            </a:r>
            <a:endParaRPr lang="en-US" altLang="en-US" sz="2200" b="1" dirty="0">
              <a:solidFill>
                <a:srgbClr val="000000"/>
              </a:solidFill>
              <a:ea typeface="ＭＳ Ｐゴシック" panose="020B0600070205080204" pitchFamily="34" charset="-128"/>
            </a:endParaRPr>
          </a:p>
          <a:p>
            <a:pPr marL="0" lvl="0" indent="0">
              <a:buClr>
                <a:srgbClr val="FFFFFF">
                  <a:lumMod val="95000"/>
                </a:srgbClr>
              </a:buClr>
              <a:buNone/>
            </a:pPr>
            <a:r>
              <a:rPr lang="en-US" sz="2200" dirty="0">
                <a:solidFill>
                  <a:srgbClr val="000000"/>
                </a:solidFill>
              </a:rPr>
              <a:t>Sam Joehl, Level Access</a:t>
            </a:r>
          </a:p>
          <a:p>
            <a:pPr marL="0" lvl="0" indent="0">
              <a:buClr>
                <a:srgbClr val="FFFFFF">
                  <a:lumMod val="95000"/>
                </a:srgbClr>
              </a:buClr>
              <a:buNone/>
            </a:pPr>
            <a:r>
              <a:rPr lang="en-US" sz="2200" dirty="0">
                <a:solidFill>
                  <a:srgbClr val="000000"/>
                </a:solidFill>
                <a:hlinkClick r:id="rId3"/>
              </a:rPr>
              <a:t>Sam.Joehl@levelaccess.com</a:t>
            </a:r>
            <a:r>
              <a:rPr lang="en-US" sz="2200" dirty="0">
                <a:solidFill>
                  <a:srgbClr val="000000"/>
                </a:solidFill>
              </a:rPr>
              <a:t> </a:t>
            </a:r>
          </a:p>
          <a:p>
            <a:pPr marL="0" lvl="0" indent="0">
              <a:buClr>
                <a:srgbClr val="FFFFFF">
                  <a:lumMod val="95000"/>
                </a:srgbClr>
              </a:buClr>
              <a:buNone/>
            </a:pPr>
            <a:r>
              <a:rPr lang="en-US" sz="2200" dirty="0">
                <a:solidFill>
                  <a:srgbClr val="000000"/>
                </a:solidFill>
              </a:rPr>
              <a:t>Principal Technical Consultant</a:t>
            </a:r>
          </a:p>
          <a:p>
            <a:pPr marL="0" lvl="0" indent="0">
              <a:buClr>
                <a:srgbClr val="FFFFFF">
                  <a:lumMod val="95000"/>
                </a:srgbClr>
              </a:buClr>
              <a:buNone/>
            </a:pPr>
            <a:endParaRPr lang="en-US" sz="2200" dirty="0">
              <a:solidFill>
                <a:srgbClr val="000000"/>
              </a:solidFill>
            </a:endParaRPr>
          </a:p>
          <a:p>
            <a:pPr marL="0" lvl="0" indent="0">
              <a:buClr>
                <a:srgbClr val="FFFFFF">
                  <a:lumMod val="95000"/>
                </a:srgbClr>
              </a:buClr>
              <a:buNone/>
            </a:pPr>
            <a:r>
              <a:rPr lang="en-US" sz="2200" dirty="0">
                <a:solidFill>
                  <a:srgbClr val="000000"/>
                </a:solidFill>
              </a:rPr>
              <a:t>Matt Myrick, AT&amp;T</a:t>
            </a:r>
          </a:p>
          <a:p>
            <a:pPr marL="0" lvl="0" indent="0">
              <a:buClr>
                <a:srgbClr val="FFFFFF">
                  <a:lumMod val="95000"/>
                </a:srgbClr>
              </a:buClr>
              <a:buNone/>
            </a:pPr>
            <a:r>
              <a:rPr lang="en-US" sz="2200" dirty="0">
                <a:solidFill>
                  <a:srgbClr val="000000"/>
                </a:solidFill>
                <a:hlinkClick r:id="rId4"/>
              </a:rPr>
              <a:t>mm9628@att.com</a:t>
            </a:r>
            <a:r>
              <a:rPr lang="en-US" sz="2200" dirty="0">
                <a:solidFill>
                  <a:srgbClr val="000000"/>
                </a:solidFill>
              </a:rPr>
              <a:t> </a:t>
            </a:r>
          </a:p>
          <a:p>
            <a:pPr marL="0" lvl="0" indent="0">
              <a:buClr>
                <a:srgbClr val="FFFFFF">
                  <a:lumMod val="95000"/>
                </a:srgbClr>
              </a:buClr>
              <a:buNone/>
            </a:pPr>
            <a:r>
              <a:rPr lang="en-US" sz="2200" dirty="0">
                <a:solidFill>
                  <a:srgbClr val="000000"/>
                </a:solidFill>
              </a:rPr>
              <a:t>Lead Accessibility Solutions Engineer</a:t>
            </a:r>
          </a:p>
          <a:p>
            <a:pPr marL="0" indent="0" algn="r">
              <a:buNone/>
            </a:pPr>
            <a:endParaRPr lang="en-US" altLang="en-US" sz="1800" dirty="0">
              <a:solidFill>
                <a:srgbClr val="000000"/>
              </a:solidFill>
            </a:endParaRPr>
          </a:p>
        </p:txBody>
      </p:sp>
      <p:sp>
        <p:nvSpPr>
          <p:cNvPr id="9" name="Content Placeholder 2"/>
          <p:cNvSpPr txBox="1">
            <a:spLocks/>
          </p:cNvSpPr>
          <p:nvPr/>
        </p:nvSpPr>
        <p:spPr>
          <a:xfrm>
            <a:off x="6701050" y="1690688"/>
            <a:ext cx="6206767"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2600"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10" name="Picture 3" descr="Twitter logo"/>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8005618" y="2313610"/>
            <a:ext cx="2787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6"/>
              </a:rPr>
              <a:t>@LevelAccessA11y</a:t>
            </a:r>
            <a:endParaRPr lang="en-US" altLang="en-US" sz="2000" dirty="0">
              <a:solidFill>
                <a:srgbClr val="000000"/>
              </a:solidFill>
              <a:cs typeface="Arial" panose="020B0604020202020204" pitchFamily="34" charset="0"/>
            </a:endParaRPr>
          </a:p>
          <a:p>
            <a:pPr eaLnBrk="1" hangingPunct="1">
              <a:spcBef>
                <a:spcPct val="0"/>
              </a:spcBef>
              <a:buFontTx/>
              <a:buNone/>
            </a:pPr>
            <a:endParaRPr lang="en-US" altLang="en-US" sz="2000" dirty="0">
              <a:solidFill>
                <a:srgbClr val="000000"/>
              </a:solidFill>
              <a:cs typeface="Arial" panose="020B0604020202020204" pitchFamily="34" charset="0"/>
            </a:endParaRPr>
          </a:p>
        </p:txBody>
      </p:sp>
      <p:pic>
        <p:nvPicPr>
          <p:cNvPr id="12" name="Picture 11" descr="LinkedIn logo"/>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8005618" y="3306985"/>
            <a:ext cx="2668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8"/>
              </a:rPr>
              <a:t>Level Access</a:t>
            </a:r>
            <a:endParaRPr lang="en-US" altLang="en-US" sz="2000" dirty="0">
              <a:solidFill>
                <a:srgbClr val="000000"/>
              </a:solidFill>
              <a:cs typeface="Arial" panose="020B0604020202020204" pitchFamily="34" charset="0"/>
            </a:endParaRPr>
          </a:p>
          <a:p>
            <a:pPr eaLnBrk="1" hangingPunct="1">
              <a:spcBef>
                <a:spcPct val="0"/>
              </a:spcBef>
              <a:buFontTx/>
              <a:buNone/>
            </a:pPr>
            <a:endParaRPr lang="en-US" altLang="en-US" sz="2000" dirty="0">
              <a:solidFill>
                <a:srgbClr val="000000"/>
              </a:solidFill>
              <a:cs typeface="Arial" panose="020B0604020202020204" pitchFamily="34" charset="0"/>
            </a:endParaRPr>
          </a:p>
        </p:txBody>
      </p:sp>
      <p:pic>
        <p:nvPicPr>
          <p:cNvPr id="14" name="Picture 7" descr="Facebook logo"/>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8005618" y="4236481"/>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10"/>
              </a:rPr>
              <a:t>Level Access</a:t>
            </a:r>
            <a:endParaRPr lang="en-US" altLang="en-US" sz="2000" dirty="0"/>
          </a:p>
        </p:txBody>
      </p:sp>
      <p:pic>
        <p:nvPicPr>
          <p:cNvPr id="16" name="Picture 3" descr="WordPress logo"/>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3"/>
          <p:cNvSpPr txBox="1">
            <a:spLocks noChangeArrowheads="1"/>
          </p:cNvSpPr>
          <p:nvPr/>
        </p:nvSpPr>
        <p:spPr bwMode="auto">
          <a:xfrm>
            <a:off x="8005618" y="5351601"/>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cs typeface="Arial" panose="020B0604020202020204" pitchFamily="34" charset="0"/>
                <a:hlinkClick r:id="rId12"/>
              </a:rPr>
              <a:t>Level Access Blog</a:t>
            </a:r>
            <a:r>
              <a:rPr lang="en-US" altLang="en-US" sz="2000" dirty="0">
                <a:solidFill>
                  <a:srgbClr val="000000"/>
                </a:solidFill>
                <a:cs typeface="Arial" panose="020B0604020202020204" pitchFamily="34" charset="0"/>
              </a:rPr>
              <a:t> </a:t>
            </a:r>
          </a:p>
        </p:txBody>
      </p:sp>
      <p:sp>
        <p:nvSpPr>
          <p:cNvPr id="1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25</a:t>
            </a:r>
          </a:p>
        </p:txBody>
      </p:sp>
      <p:sp>
        <p:nvSpPr>
          <p:cNvPr id="21" name="Footer Placeholder 5">
            <a:extLst>
              <a:ext uri="{FF2B5EF4-FFF2-40B4-BE49-F238E27FC236}">
                <a16:creationId xmlns:a16="http://schemas.microsoft.com/office/drawing/2014/main" id="{4B5CCF58-754F-2349-88D9-DFE6D55D2C16}"/>
              </a:ext>
            </a:extLst>
          </p:cNvPr>
          <p:cNvSpPr>
            <a:spLocks noGrp="1"/>
          </p:cNvSpPr>
          <p:nvPr>
            <p:ph type="ftr" sz="quarter" idx="3"/>
          </p:nvPr>
        </p:nvSpPr>
        <p:spPr>
          <a:xfrm>
            <a:off x="3742592" y="6356349"/>
            <a:ext cx="4706815" cy="365125"/>
          </a:xfrm>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20" name="Rectangle 19">
            <a:extLst>
              <a:ext uri="{FF2B5EF4-FFF2-40B4-BE49-F238E27FC236}">
                <a16:creationId xmlns:a16="http://schemas.microsoft.com/office/drawing/2014/main" id="{49014A2E-2603-4544-BD37-F63822F1A7C3}"/>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3"/>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13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18C6-4135-4043-A153-FC9E44F81FFD}"/>
              </a:ext>
            </a:extLst>
          </p:cNvPr>
          <p:cNvSpPr>
            <a:spLocks noGrp="1"/>
          </p:cNvSpPr>
          <p:nvPr>
            <p:ph type="title"/>
          </p:nvPr>
        </p:nvSpPr>
        <p:spPr>
          <a:xfrm>
            <a:off x="2042630" y="1469037"/>
            <a:ext cx="7581056" cy="2038662"/>
          </a:xfrm>
        </p:spPr>
        <p:txBody>
          <a:bodyPr/>
          <a:lstStyle/>
          <a:p>
            <a:r>
              <a:rPr lang="en-US" cap="none" dirty="0"/>
              <a:t>What is Real-Time Text?</a:t>
            </a:r>
          </a:p>
        </p:txBody>
      </p:sp>
      <p:pic>
        <p:nvPicPr>
          <p:cNvPr id="3" name="Picture 2" descr="Image of a person wondering, with question marks around his head">
            <a:extLst>
              <a:ext uri="{FF2B5EF4-FFF2-40B4-BE49-F238E27FC236}">
                <a16:creationId xmlns:a16="http://schemas.microsoft.com/office/drawing/2014/main" id="{8DA827AC-A902-E34A-9AB3-848240D06547}"/>
              </a:ext>
            </a:extLst>
          </p:cNvPr>
          <p:cNvPicPr>
            <a:picLocks noChangeAspect="1"/>
          </p:cNvPicPr>
          <p:nvPr/>
        </p:nvPicPr>
        <p:blipFill>
          <a:blip r:embed="rId2"/>
          <a:stretch>
            <a:fillRect/>
          </a:stretch>
        </p:blipFill>
        <p:spPr>
          <a:xfrm>
            <a:off x="3624212" y="3732672"/>
            <a:ext cx="2124075" cy="2152650"/>
          </a:xfrm>
          <a:prstGeom prst="rect">
            <a:avLst/>
          </a:prstGeom>
          <a:ln>
            <a:noFill/>
          </a:ln>
          <a:effectLst>
            <a:softEdge rad="112500"/>
          </a:effectLst>
        </p:spPr>
      </p:pic>
    </p:spTree>
    <p:extLst>
      <p:ext uri="{BB962C8B-B14F-4D97-AF65-F5344CB8AC3E}">
        <p14:creationId xmlns:p14="http://schemas.microsoft.com/office/powerpoint/2010/main" val="179455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Real-Time Text (RTT)?</a:t>
            </a:r>
          </a:p>
        </p:txBody>
      </p:sp>
      <p:sp>
        <p:nvSpPr>
          <p:cNvPr id="6" name="Subtitle 5"/>
          <p:cNvSpPr>
            <a:spLocks noGrp="1"/>
          </p:cNvSpPr>
          <p:nvPr>
            <p:ph type="subTitle" idx="10"/>
          </p:nvPr>
        </p:nvSpPr>
        <p:spPr/>
        <p:txBody>
          <a:bodyPr>
            <a:noAutofit/>
          </a:bodyPr>
          <a:lstStyle/>
          <a:p>
            <a:r>
              <a:rPr lang="en-US" dirty="0"/>
              <a:t>Overview</a:t>
            </a:r>
          </a:p>
        </p:txBody>
      </p:sp>
      <p:pic>
        <p:nvPicPr>
          <p:cNvPr id="8" name="Picture 7" descr="International symbol for real-time text">
            <a:extLst>
              <a:ext uri="{FF2B5EF4-FFF2-40B4-BE49-F238E27FC236}">
                <a16:creationId xmlns:a16="http://schemas.microsoft.com/office/drawing/2014/main" id="{278DFDC3-53ED-4742-A543-9438B5B41064}"/>
              </a:ext>
            </a:extLst>
          </p:cNvPr>
          <p:cNvPicPr>
            <a:picLocks noChangeAspect="1"/>
          </p:cNvPicPr>
          <p:nvPr/>
        </p:nvPicPr>
        <p:blipFill>
          <a:blip r:embed="rId3"/>
          <a:stretch>
            <a:fillRect/>
          </a:stretch>
        </p:blipFill>
        <p:spPr>
          <a:xfrm>
            <a:off x="10401299" y="322261"/>
            <a:ext cx="1149351" cy="1149351"/>
          </a:xfrm>
          <a:prstGeom prst="rect">
            <a:avLst/>
          </a:prstGeom>
        </p:spPr>
      </p:pic>
      <p:sp>
        <p:nvSpPr>
          <p:cNvPr id="7" name="Rectangle 6"/>
          <p:cNvSpPr/>
          <p:nvPr/>
        </p:nvSpPr>
        <p:spPr>
          <a:xfrm>
            <a:off x="838199" y="1591407"/>
            <a:ext cx="10515601" cy="4792459"/>
          </a:xfrm>
          <a:prstGeom prst="rect">
            <a:avLst/>
          </a:prstGeom>
        </p:spPr>
        <p:txBody>
          <a:bodyPr wrap="square">
            <a:noAutofit/>
          </a:bodyPr>
          <a:lstStyle/>
          <a:p>
            <a:r>
              <a:rPr lang="en-US" sz="2200" dirty="0">
                <a:solidFill>
                  <a:srgbClr val="000000"/>
                </a:solidFill>
              </a:rPr>
              <a:t>Real‐Time Text (RTT) is a text-based mode of communication where each text character appears on the receiving device at the same time it is being typed on the sending device, allowing for a conversational flow of communication, simultaneously with voice.</a:t>
            </a:r>
          </a:p>
          <a:p>
            <a:endParaRPr lang="en-US" sz="2000" b="1" dirty="0">
              <a:solidFill>
                <a:srgbClr val="000000"/>
              </a:solidFill>
            </a:endParaRPr>
          </a:p>
          <a:p>
            <a:r>
              <a:rPr lang="en-US" sz="2000" b="1" dirty="0">
                <a:solidFill>
                  <a:srgbClr val="000000"/>
                </a:solidFill>
              </a:rPr>
              <a:t>Benefits of RTT:</a:t>
            </a:r>
          </a:p>
          <a:p>
            <a:pPr marL="457200" lvl="2" indent="-228600">
              <a:buClr>
                <a:srgbClr val="3359EC"/>
              </a:buClr>
              <a:buFont typeface="Arial" panose="020B0604020202020204" pitchFamily="34" charset="0"/>
              <a:buChar char="•"/>
            </a:pPr>
            <a:r>
              <a:rPr lang="en-US" sz="2000" dirty="0">
                <a:solidFill>
                  <a:srgbClr val="000000"/>
                </a:solidFill>
              </a:rPr>
              <a:t>Communicate simultaneously</a:t>
            </a:r>
          </a:p>
          <a:p>
            <a:pPr marL="457200" lvl="2" indent="-228600">
              <a:buClr>
                <a:srgbClr val="3359EC"/>
              </a:buClr>
              <a:buFont typeface="Arial" panose="020B0604020202020204" pitchFamily="34" charset="0"/>
              <a:buChar char="•"/>
            </a:pPr>
            <a:r>
              <a:rPr lang="en-US" sz="2000" dirty="0">
                <a:solidFill>
                  <a:srgbClr val="000000"/>
                </a:solidFill>
              </a:rPr>
              <a:t>Is a key component of Total Conversation</a:t>
            </a:r>
          </a:p>
          <a:p>
            <a:pPr marL="457200" lvl="2" indent="-228600">
              <a:buClr>
                <a:srgbClr val="3359EC"/>
              </a:buClr>
              <a:buFont typeface="Arial" panose="020B0604020202020204" pitchFamily="34" charset="0"/>
              <a:buChar char="•"/>
            </a:pPr>
            <a:r>
              <a:rPr lang="en-US" sz="2000" dirty="0">
                <a:solidFill>
                  <a:srgbClr val="000000"/>
                </a:solidFill>
              </a:rPr>
              <a:t>IP-based text form of communication; TTY is not.</a:t>
            </a:r>
          </a:p>
          <a:p>
            <a:pPr marL="457200" lvl="2" indent="-228600">
              <a:buClr>
                <a:srgbClr val="3359EC"/>
              </a:buClr>
              <a:buFont typeface="Arial" panose="020B0604020202020204" pitchFamily="34" charset="0"/>
              <a:buChar char="•"/>
            </a:pPr>
            <a:r>
              <a:rPr lang="en-US" sz="2000" dirty="0">
                <a:solidFill>
                  <a:srgbClr val="000000"/>
                </a:solidFill>
              </a:rPr>
              <a:t>Is backwards compatible with TTY and will replace TTY as it is phased out.</a:t>
            </a:r>
          </a:p>
          <a:p>
            <a:pPr marL="457200" lvl="2" indent="-228600">
              <a:buClr>
                <a:srgbClr val="3359EC"/>
              </a:buClr>
              <a:buFont typeface="Arial" panose="020B0604020202020204" pitchFamily="34" charset="0"/>
              <a:buChar char="•"/>
            </a:pPr>
            <a:r>
              <a:rPr lang="en-US" sz="2000" dirty="0">
                <a:solidFill>
                  <a:srgbClr val="000000"/>
                </a:solidFill>
              </a:rPr>
              <a:t>Words are received immediately as they are typed.</a:t>
            </a:r>
          </a:p>
          <a:p>
            <a:pPr marL="457200" lvl="2" indent="-228600">
              <a:buClr>
                <a:srgbClr val="3359EC"/>
              </a:buClr>
              <a:buFont typeface="Arial" panose="020B0604020202020204" pitchFamily="34" charset="0"/>
              <a:buChar char="•"/>
            </a:pPr>
            <a:r>
              <a:rPr lang="en-US" sz="2000" dirty="0">
                <a:solidFill>
                  <a:srgbClr val="000000"/>
                </a:solidFill>
              </a:rPr>
              <a:t>Provides functional equivalence for a text message to a speech conversation.</a:t>
            </a:r>
          </a:p>
          <a:p>
            <a:pPr marL="457200" lvl="2" indent="-228600">
              <a:buClr>
                <a:srgbClr val="3359EC"/>
              </a:buClr>
              <a:buFont typeface="Arial" panose="020B0604020202020204" pitchFamily="34" charset="0"/>
              <a:buChar char="•"/>
            </a:pPr>
            <a:r>
              <a:rPr lang="en-US" sz="2000" dirty="0">
                <a:solidFill>
                  <a:srgbClr val="000000"/>
                </a:solidFill>
              </a:rPr>
              <a:t>Critical for emergency situations where the user may unable to finish their message or time is of essence.</a:t>
            </a:r>
          </a:p>
        </p:txBody>
      </p:sp>
      <p:pic>
        <p:nvPicPr>
          <p:cNvPr id="14" name="Picture 13" descr="Image with phone and 911 Emergency"/>
          <p:cNvPicPr>
            <a:picLocks noChangeAspect="1"/>
          </p:cNvPicPr>
          <p:nvPr/>
        </p:nvPicPr>
        <p:blipFill rotWithShape="1">
          <a:blip r:embed="rId4"/>
          <a:srcRect l="6460" t="6596" r="5793" b="6504"/>
          <a:stretch/>
        </p:blipFill>
        <p:spPr>
          <a:xfrm>
            <a:off x="7359003" y="3250397"/>
            <a:ext cx="1586214" cy="1203547"/>
          </a:xfrm>
          <a:prstGeom prst="rect">
            <a:avLst/>
          </a:prstGeom>
        </p:spPr>
      </p:pic>
      <p:sp>
        <p:nvSpPr>
          <p:cNvPr id="5" name="Slide Number Placeholder 4"/>
          <p:cNvSpPr>
            <a:spLocks noGrp="1"/>
          </p:cNvSpPr>
          <p:nvPr>
            <p:ph type="sldNum" sz="quarter" idx="4"/>
          </p:nvPr>
        </p:nvSpPr>
        <p:spPr/>
        <p:txBody>
          <a:bodyPr/>
          <a:lstStyle/>
          <a:p>
            <a:fld id="{17ECBB24-8DFA-5643-A0F0-94E3F4F725CC}" type="slidenum">
              <a:rPr lang="en-US" smtClean="0"/>
              <a:t>4</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89474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0538-D863-094C-B0A6-C3476F508977}"/>
              </a:ext>
            </a:extLst>
          </p:cNvPr>
          <p:cNvSpPr>
            <a:spLocks noGrp="1"/>
          </p:cNvSpPr>
          <p:nvPr>
            <p:ph type="title"/>
          </p:nvPr>
        </p:nvSpPr>
        <p:spPr/>
        <p:txBody>
          <a:bodyPr/>
          <a:lstStyle/>
          <a:p>
            <a:r>
              <a:rPr lang="en-US" dirty="0"/>
              <a:t>The Comparison: TTY and RTT</a:t>
            </a:r>
          </a:p>
        </p:txBody>
      </p:sp>
      <p:sp>
        <p:nvSpPr>
          <p:cNvPr id="3" name="Subtitle 2">
            <a:extLst>
              <a:ext uri="{FF2B5EF4-FFF2-40B4-BE49-F238E27FC236}">
                <a16:creationId xmlns:a16="http://schemas.microsoft.com/office/drawing/2014/main" id="{5FAB522C-6A55-F94C-8EFC-10F386738AEF}"/>
              </a:ext>
            </a:extLst>
          </p:cNvPr>
          <p:cNvSpPr>
            <a:spLocks noGrp="1"/>
          </p:cNvSpPr>
          <p:nvPr>
            <p:ph type="subTitle" idx="10"/>
          </p:nvPr>
        </p:nvSpPr>
        <p:spPr/>
        <p:txBody>
          <a:bodyPr>
            <a:noAutofit/>
          </a:bodyPr>
          <a:lstStyle/>
          <a:p>
            <a:r>
              <a:rPr lang="en-US" dirty="0"/>
              <a:t>The TTY Characteristics versus RTT</a:t>
            </a:r>
          </a:p>
        </p:txBody>
      </p:sp>
      <p:graphicFrame>
        <p:nvGraphicFramePr>
          <p:cNvPr id="6" name="Table 5" descr="Characteristic:&#13;&#10;Voice and text in real time, simultaneously (VCO/HCO): TTY= Yes; RTT= Yes&#13;&#10;Character-by-character: TTY= Yes; RTT= Yes&#13;&#10;Standards-based: TTY= Yes; RTT= Yes&#13;&#10;Widely implemented: TTY= Yes; RTT= No&#13;&#10;Full duplex: TTY= No; RTT= Yes&#13;&#10;Works over various access technologies: TTY= No; RTT= Yes&#13;&#10;Internal keyboard: TTY= No; RTT= Yes&#13;&#10;Resilient to IP network conditions: TTY= No; RTT= Yes&#13;&#10;Efficient use of network resources: TTY= No; RTT= Yes&#13;&#10;Foreign languages and special characters: TTY= No; RTT= Yes&#13;&#10;Support for users with hearing/speech disabilities: TTY= Assistive Technology; RTT= Accessible Technology" title="TTY Characteristics vs RTT">
            <a:extLst>
              <a:ext uri="{FF2B5EF4-FFF2-40B4-BE49-F238E27FC236}">
                <a16:creationId xmlns:a16="http://schemas.microsoft.com/office/drawing/2014/main" id="{0816ACA1-F5E9-894E-AF37-5F7C5E0CCEAB}"/>
              </a:ext>
            </a:extLst>
          </p:cNvPr>
          <p:cNvGraphicFramePr>
            <a:graphicFrameLocks noGrp="1"/>
          </p:cNvGraphicFramePr>
          <p:nvPr>
            <p:extLst>
              <p:ext uri="{D42A27DB-BD31-4B8C-83A1-F6EECF244321}">
                <p14:modId xmlns:p14="http://schemas.microsoft.com/office/powerpoint/2010/main" val="1930340054"/>
              </p:ext>
            </p:extLst>
          </p:nvPr>
        </p:nvGraphicFramePr>
        <p:xfrm>
          <a:off x="2091763" y="1654062"/>
          <a:ext cx="8164914" cy="4641790"/>
        </p:xfrm>
        <a:graphic>
          <a:graphicData uri="http://schemas.openxmlformats.org/drawingml/2006/table">
            <a:tbl>
              <a:tblPr firstRow="1" bandRow="1">
                <a:tableStyleId>{5C22544A-7EE6-4342-B048-85BDC9FD1C3A}</a:tableStyleId>
              </a:tblPr>
              <a:tblGrid>
                <a:gridCol w="4243723">
                  <a:extLst>
                    <a:ext uri="{9D8B030D-6E8A-4147-A177-3AD203B41FA5}">
                      <a16:colId xmlns:a16="http://schemas.microsoft.com/office/drawing/2014/main" val="2098524383"/>
                    </a:ext>
                  </a:extLst>
                </a:gridCol>
                <a:gridCol w="2024743">
                  <a:extLst>
                    <a:ext uri="{9D8B030D-6E8A-4147-A177-3AD203B41FA5}">
                      <a16:colId xmlns:a16="http://schemas.microsoft.com/office/drawing/2014/main" val="4224337770"/>
                    </a:ext>
                  </a:extLst>
                </a:gridCol>
                <a:gridCol w="1896448">
                  <a:extLst>
                    <a:ext uri="{9D8B030D-6E8A-4147-A177-3AD203B41FA5}">
                      <a16:colId xmlns:a16="http://schemas.microsoft.com/office/drawing/2014/main" val="4239264027"/>
                    </a:ext>
                  </a:extLst>
                </a:gridCol>
              </a:tblGrid>
              <a:tr h="366110">
                <a:tc>
                  <a:txBody>
                    <a:bodyPr/>
                    <a:lstStyle/>
                    <a:p>
                      <a:pPr algn="ctr" fontAlgn="b"/>
                      <a:r>
                        <a:rPr lang="en-US" sz="1600" b="1" i="0" u="none" strike="noStrike" cap="all" baseline="0" dirty="0">
                          <a:solidFill>
                            <a:schemeClr val="bg1"/>
                          </a:solidFill>
                          <a:effectLst/>
                          <a:latin typeface="Arial" panose="020B0604020202020204" pitchFamily="34" charset="0"/>
                          <a:cs typeface="Arial" panose="020B0604020202020204" pitchFamily="34" charset="0"/>
                        </a:rPr>
                        <a:t>Characteristic</a:t>
                      </a:r>
                    </a:p>
                  </a:txBody>
                  <a:tcPr marL="9525" marR="9525" marT="9525" marB="0" anchor="ctr"/>
                </a:tc>
                <a:tc>
                  <a:txBody>
                    <a:bodyPr/>
                    <a:lstStyle/>
                    <a:p>
                      <a:pPr algn="ctr" fontAlgn="b"/>
                      <a:r>
                        <a:rPr lang="en-US" sz="1600" b="1" i="0" u="none" strike="noStrike" cap="all" baseline="0" dirty="0">
                          <a:solidFill>
                            <a:schemeClr val="bg1"/>
                          </a:solidFill>
                          <a:effectLst/>
                          <a:latin typeface="Arial" panose="020B0604020202020204" pitchFamily="34" charset="0"/>
                          <a:cs typeface="Arial" panose="020B0604020202020204" pitchFamily="34" charset="0"/>
                        </a:rPr>
                        <a:t>TTY</a:t>
                      </a:r>
                    </a:p>
                  </a:txBody>
                  <a:tcPr marL="9525" marR="9525" marT="9525" marB="0" anchor="ctr"/>
                </a:tc>
                <a:tc>
                  <a:txBody>
                    <a:bodyPr/>
                    <a:lstStyle/>
                    <a:p>
                      <a:pPr algn="ctr" fontAlgn="b"/>
                      <a:r>
                        <a:rPr lang="en-US" sz="1600" b="1" i="0" u="none" strike="noStrike" cap="all" baseline="0" dirty="0">
                          <a:solidFill>
                            <a:schemeClr val="bg1"/>
                          </a:solidFill>
                          <a:effectLst/>
                          <a:latin typeface="Arial" panose="020B0604020202020204" pitchFamily="34" charset="0"/>
                          <a:cs typeface="Arial" panose="020B0604020202020204" pitchFamily="34" charset="0"/>
                        </a:rPr>
                        <a:t>RTT</a:t>
                      </a:r>
                    </a:p>
                  </a:txBody>
                  <a:tcPr marL="9525" marR="9525" marT="9525" marB="0" anchor="ctr"/>
                </a:tc>
                <a:extLst>
                  <a:ext uri="{0D108BD9-81ED-4DB2-BD59-A6C34878D82A}">
                    <a16:rowId xmlns:a16="http://schemas.microsoft.com/office/drawing/2014/main" val="4054181688"/>
                  </a:ext>
                </a:extLst>
              </a:tr>
              <a:tr h="548828">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Voice and text in real time, </a:t>
                      </a:r>
                    </a:p>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simultaneously (VCO/HCO)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503387589"/>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Character-by-character</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2988926992"/>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Standards-based</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1542046292"/>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Widely implemented</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extLst>
                  <a:ext uri="{0D108BD9-81ED-4DB2-BD59-A6C34878D82A}">
                    <a16:rowId xmlns:a16="http://schemas.microsoft.com/office/drawing/2014/main" val="4180699941"/>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Full duplex</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3101732462"/>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Works over various access technologies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2544277071"/>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Internal keyboard</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4196003386"/>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Resilient to IP network conditions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379621599"/>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Efficient use of network resources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3071278177"/>
                  </a:ext>
                </a:extLst>
              </a:tr>
              <a:tr h="366110">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Foreign languages and special characters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No</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Yes</a:t>
                      </a:r>
                    </a:p>
                  </a:txBody>
                  <a:tcPr marL="9525" marR="9525" marT="9525" marB="0" anchor="ctr"/>
                </a:tc>
                <a:extLst>
                  <a:ext uri="{0D108BD9-81ED-4DB2-BD59-A6C34878D82A}">
                    <a16:rowId xmlns:a16="http://schemas.microsoft.com/office/drawing/2014/main" val="2024081949"/>
                  </a:ext>
                </a:extLst>
              </a:tr>
              <a:tr h="43186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Support for users with hearing/speech disabilities</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Assistive Technology</a:t>
                      </a:r>
                    </a:p>
                  </a:txBody>
                  <a:tcPr marL="9525" marR="9525" marT="9525" marB="0" anchor="ctr"/>
                </a:tc>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Accessible Technology</a:t>
                      </a:r>
                    </a:p>
                  </a:txBody>
                  <a:tcPr marL="9525" marR="9525" marT="9525" marB="0" anchor="ctr"/>
                </a:tc>
                <a:extLst>
                  <a:ext uri="{0D108BD9-81ED-4DB2-BD59-A6C34878D82A}">
                    <a16:rowId xmlns:a16="http://schemas.microsoft.com/office/drawing/2014/main" val="2133744629"/>
                  </a:ext>
                </a:extLst>
              </a:tr>
            </a:tbl>
          </a:graphicData>
        </a:graphic>
      </p:graphicFrame>
      <p:sp>
        <p:nvSpPr>
          <p:cNvPr id="4" name="Slide Number Placeholder 3">
            <a:extLst>
              <a:ext uri="{FF2B5EF4-FFF2-40B4-BE49-F238E27FC236}">
                <a16:creationId xmlns:a16="http://schemas.microsoft.com/office/drawing/2014/main" id="{422397A6-FDBE-4743-B819-5474BCF1F560}"/>
              </a:ext>
            </a:extLst>
          </p:cNvPr>
          <p:cNvSpPr>
            <a:spLocks noGrp="1"/>
          </p:cNvSpPr>
          <p:nvPr>
            <p:ph type="sldNum" sz="quarter" idx="4"/>
          </p:nvPr>
        </p:nvSpPr>
        <p:spPr/>
        <p:txBody>
          <a:bodyPr/>
          <a:lstStyle/>
          <a:p>
            <a:fld id="{2030EA8A-DA75-3443-B9EE-A63E33F4F203}" type="slidenum">
              <a:rPr lang="en-US" smtClean="0"/>
              <a:pPr/>
              <a:t>5</a:t>
            </a:fld>
            <a:endParaRPr lang="en-US" dirty="0"/>
          </a:p>
        </p:txBody>
      </p:sp>
      <p:sp>
        <p:nvSpPr>
          <p:cNvPr id="5" name="Footer Placeholder 4">
            <a:extLst>
              <a:ext uri="{FF2B5EF4-FFF2-40B4-BE49-F238E27FC236}">
                <a16:creationId xmlns:a16="http://schemas.microsoft.com/office/drawing/2014/main" id="{BB693606-C935-154D-9494-D3916583F427}"/>
              </a:ext>
            </a:extLst>
          </p:cNvPr>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53629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30085" y="2340150"/>
            <a:ext cx="6260123" cy="909130"/>
          </a:xfrm>
        </p:spPr>
        <p:txBody>
          <a:bodyPr>
            <a:noAutofit/>
          </a:bodyPr>
          <a:lstStyle/>
          <a:p>
            <a:r>
              <a:rPr lang="en-US" cap="none" dirty="0"/>
              <a:t>RTT Timeline</a:t>
            </a:r>
          </a:p>
        </p:txBody>
      </p:sp>
      <p:pic>
        <p:nvPicPr>
          <p:cNvPr id="2" name="Picture 1" descr="Image for a timeline"/>
          <p:cNvPicPr>
            <a:picLocks noChangeAspect="1"/>
          </p:cNvPicPr>
          <p:nvPr/>
        </p:nvPicPr>
        <p:blipFill rotWithShape="1">
          <a:blip r:embed="rId3"/>
          <a:srcRect l="4050" r="2144"/>
          <a:stretch/>
        </p:blipFill>
        <p:spPr>
          <a:xfrm>
            <a:off x="2223083" y="3400023"/>
            <a:ext cx="5872293" cy="1571221"/>
          </a:xfrm>
          <a:prstGeom prst="rect">
            <a:avLst/>
          </a:prstGeom>
        </p:spPr>
      </p:pic>
    </p:spTree>
    <p:extLst>
      <p:ext uri="{BB962C8B-B14F-4D97-AF65-F5344CB8AC3E}">
        <p14:creationId xmlns:p14="http://schemas.microsoft.com/office/powerpoint/2010/main" val="161331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of TTY</a:t>
            </a:r>
          </a:p>
        </p:txBody>
      </p:sp>
      <p:sp>
        <p:nvSpPr>
          <p:cNvPr id="5" name="Subtitle 4"/>
          <p:cNvSpPr>
            <a:spLocks noGrp="1"/>
          </p:cNvSpPr>
          <p:nvPr>
            <p:ph type="subTitle" idx="12"/>
          </p:nvPr>
        </p:nvSpPr>
        <p:spPr/>
        <p:txBody>
          <a:bodyPr>
            <a:noAutofit/>
          </a:bodyPr>
          <a:lstStyle/>
          <a:p>
            <a:r>
              <a:rPr lang="en-US" dirty="0"/>
              <a:t>The TTY Problem</a:t>
            </a:r>
          </a:p>
        </p:txBody>
      </p:sp>
      <p:sp>
        <p:nvSpPr>
          <p:cNvPr id="8" name="Rectangle 14" descr="Purple box"/>
          <p:cNvSpPr/>
          <p:nvPr/>
        </p:nvSpPr>
        <p:spPr>
          <a:xfrm>
            <a:off x="682272" y="1709154"/>
            <a:ext cx="6884719" cy="4557502"/>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 name="Content Placeholder 3"/>
          <p:cNvSpPr>
            <a:spLocks noGrp="1"/>
          </p:cNvSpPr>
          <p:nvPr>
            <p:ph idx="1"/>
          </p:nvPr>
        </p:nvSpPr>
        <p:spPr>
          <a:xfrm>
            <a:off x="838199" y="1881809"/>
            <a:ext cx="6105940" cy="4309129"/>
          </a:xfrm>
        </p:spPr>
        <p:txBody>
          <a:bodyPr>
            <a:noAutofit/>
          </a:bodyPr>
          <a:lstStyle/>
          <a:p>
            <a:pPr marL="0">
              <a:buNone/>
            </a:pPr>
            <a:r>
              <a:rPr lang="en-US" sz="2100" dirty="0"/>
              <a:t>TTY is an analog technology that converts text </a:t>
            </a:r>
            <a:br>
              <a:rPr lang="en-US" sz="2100" dirty="0"/>
            </a:br>
            <a:r>
              <a:rPr lang="en-US" sz="2100" dirty="0"/>
              <a:t>to audio tones which are sent over the phone network</a:t>
            </a:r>
          </a:p>
          <a:p>
            <a:pPr marL="0">
              <a:buNone/>
            </a:pPr>
            <a:r>
              <a:rPr lang="en-US" sz="2100" dirty="0"/>
              <a:t>As phone networks convert from analog, copper switch networks to digital, packet switch networks, TTY has become less reliable to transmit</a:t>
            </a:r>
          </a:p>
          <a:p>
            <a:pPr marL="0">
              <a:buNone/>
            </a:pPr>
            <a:r>
              <a:rPr lang="en-US" sz="2100" dirty="0"/>
              <a:t>Several factors of digital networks can cause packet loss which disrupts the ability to send TTY:</a:t>
            </a:r>
          </a:p>
          <a:p>
            <a:pPr marL="228600" lvl="1"/>
            <a:r>
              <a:rPr lang="en-US" sz="1900" dirty="0"/>
              <a:t>Compression techniques used by digital audio codecs</a:t>
            </a:r>
          </a:p>
          <a:p>
            <a:pPr marL="228600" lvl="1"/>
            <a:r>
              <a:rPr lang="en-US" sz="1900" dirty="0"/>
              <a:t>Echo cancellation</a:t>
            </a:r>
          </a:p>
          <a:p>
            <a:pPr marL="228600" lvl="1"/>
            <a:r>
              <a:rPr lang="en-US" sz="1900" dirty="0"/>
              <a:t>Bandwidth issues</a:t>
            </a:r>
          </a:p>
        </p:txBody>
      </p:sp>
      <p:pic>
        <p:nvPicPr>
          <p:cNvPr id="10" name="Picture 9" descr="Icon of a phone and keyboard for TTY"/>
          <p:cNvPicPr>
            <a:picLocks noChangeAspect="1"/>
          </p:cNvPicPr>
          <p:nvPr/>
        </p:nvPicPr>
        <p:blipFill>
          <a:blip r:embed="rId3"/>
          <a:stretch>
            <a:fillRect/>
          </a:stretch>
        </p:blipFill>
        <p:spPr>
          <a:xfrm>
            <a:off x="7881139" y="2169487"/>
            <a:ext cx="2839217" cy="28392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p:cNvSpPr>
            <a:spLocks noGrp="1"/>
          </p:cNvSpPr>
          <p:nvPr>
            <p:ph type="sldNum" sz="quarter" idx="4"/>
          </p:nvPr>
        </p:nvSpPr>
        <p:spPr/>
        <p:txBody>
          <a:bodyPr/>
          <a:lstStyle/>
          <a:p>
            <a:fld id="{37236A1C-89D4-F24D-9512-8458849914D0}" type="slidenum">
              <a:rPr lang="en-US" smtClean="0"/>
              <a:t>7</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69918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TTY Issue</a:t>
            </a:r>
          </a:p>
        </p:txBody>
      </p:sp>
      <p:sp>
        <p:nvSpPr>
          <p:cNvPr id="5" name="Subtitle 4"/>
          <p:cNvSpPr>
            <a:spLocks noGrp="1"/>
          </p:cNvSpPr>
          <p:nvPr>
            <p:ph type="subTitle" idx="12"/>
          </p:nvPr>
        </p:nvSpPr>
        <p:spPr>
          <a:xfrm>
            <a:off x="838200" y="1120252"/>
            <a:ext cx="10515600" cy="369276"/>
          </a:xfrm>
        </p:spPr>
        <p:txBody>
          <a:bodyPr>
            <a:noAutofit/>
          </a:bodyPr>
          <a:lstStyle/>
          <a:p>
            <a:r>
              <a:rPr lang="en-US" dirty="0"/>
              <a:t>RTT Timeline</a:t>
            </a:r>
          </a:p>
        </p:txBody>
      </p:sp>
      <p:sp>
        <p:nvSpPr>
          <p:cNvPr id="7" name="Content Placeholder 6"/>
          <p:cNvSpPr>
            <a:spLocks noGrp="1"/>
          </p:cNvSpPr>
          <p:nvPr>
            <p:ph idx="1"/>
          </p:nvPr>
        </p:nvSpPr>
        <p:spPr>
          <a:xfrm>
            <a:off x="838200" y="1731070"/>
            <a:ext cx="10515600" cy="4424070"/>
          </a:xfrm>
        </p:spPr>
        <p:txBody>
          <a:bodyPr>
            <a:normAutofit fontScale="85000" lnSpcReduction="20000"/>
          </a:bodyPr>
          <a:lstStyle/>
          <a:p>
            <a:pPr>
              <a:lnSpc>
                <a:spcPct val="110000"/>
              </a:lnSpc>
              <a:buClr>
                <a:srgbClr val="3359EC"/>
              </a:buClr>
            </a:pPr>
            <a:r>
              <a:rPr lang="en-US" sz="2600" dirty="0">
                <a:solidFill>
                  <a:srgbClr val="000000"/>
                </a:solidFill>
              </a:rPr>
              <a:t>FCC rules require telecommunications services providers and service providers of Advanced Communications Services to support TTY communication</a:t>
            </a:r>
          </a:p>
          <a:p>
            <a:pPr>
              <a:lnSpc>
                <a:spcPct val="110000"/>
              </a:lnSpc>
              <a:buClr>
                <a:srgbClr val="3359EC"/>
              </a:buClr>
            </a:pPr>
            <a:r>
              <a:rPr lang="en-US" sz="2600" dirty="0">
                <a:solidFill>
                  <a:srgbClr val="000000"/>
                </a:solidFill>
              </a:rPr>
              <a:t>On June 12, 2015 AT&amp;T filed a petition with the FCC</a:t>
            </a:r>
          </a:p>
          <a:p>
            <a:pPr>
              <a:lnSpc>
                <a:spcPct val="110000"/>
              </a:lnSpc>
              <a:buClr>
                <a:srgbClr val="3359EC"/>
              </a:buClr>
            </a:pPr>
            <a:r>
              <a:rPr lang="en-US" sz="2600" dirty="0">
                <a:solidFill>
                  <a:srgbClr val="000000"/>
                </a:solidFill>
              </a:rPr>
              <a:t>The petition requested that the FCC issue a rulemaking to replace TTY with real-time text within the IP environment</a:t>
            </a:r>
          </a:p>
          <a:p>
            <a:pPr>
              <a:lnSpc>
                <a:spcPct val="110000"/>
              </a:lnSpc>
              <a:buClr>
                <a:srgbClr val="3359EC"/>
              </a:buClr>
            </a:pPr>
            <a:r>
              <a:rPr lang="en-US" sz="2600" dirty="0">
                <a:solidFill>
                  <a:srgbClr val="000000"/>
                </a:solidFill>
              </a:rPr>
              <a:t>The petition also requested that the FCC grant AT&amp;T a waiver from the TTY requirements for cellular devices within IP environments until the rulemaking was completed</a:t>
            </a:r>
          </a:p>
          <a:p>
            <a:pPr>
              <a:lnSpc>
                <a:spcPct val="110000"/>
              </a:lnSpc>
              <a:buClr>
                <a:srgbClr val="3359EC"/>
              </a:buClr>
            </a:pPr>
            <a:r>
              <a:rPr lang="en-US" sz="2600" dirty="0">
                <a:solidFill>
                  <a:srgbClr val="000000"/>
                </a:solidFill>
              </a:rPr>
              <a:t>A temporary waiver was granted to AT&amp;T on October 6, 2015 for the period until December 31, 2017</a:t>
            </a:r>
          </a:p>
          <a:p>
            <a:pPr>
              <a:lnSpc>
                <a:spcPct val="110000"/>
              </a:lnSpc>
              <a:buClr>
                <a:srgbClr val="3359EC"/>
              </a:buClr>
            </a:pPr>
            <a:r>
              <a:rPr lang="en-US" sz="2600" dirty="0">
                <a:solidFill>
                  <a:srgbClr val="000000"/>
                </a:solidFill>
              </a:rPr>
              <a:t>Similar waivers were also granted to Verizon Wireless and members of the Competitive Carriers Association among others.</a:t>
            </a:r>
          </a:p>
          <a:p>
            <a:pPr>
              <a:lnSpc>
                <a:spcPct val="110000"/>
              </a:lnSpc>
              <a:buClr>
                <a:srgbClr val="3359EC"/>
              </a:buClr>
            </a:pPr>
            <a:endParaRPr lang="en-US" dirty="0">
              <a:solidFill>
                <a:srgbClr val="000000"/>
              </a:solidFill>
            </a:endParaRPr>
          </a:p>
        </p:txBody>
      </p:sp>
      <p:sp>
        <p:nvSpPr>
          <p:cNvPr id="6" name="Slide Number Placeholder 5"/>
          <p:cNvSpPr>
            <a:spLocks noGrp="1"/>
          </p:cNvSpPr>
          <p:nvPr>
            <p:ph type="sldNum" sz="quarter" idx="4"/>
          </p:nvPr>
        </p:nvSpPr>
        <p:spPr/>
        <p:txBody>
          <a:bodyPr/>
          <a:lstStyle/>
          <a:p>
            <a:fld id="{E812BDCD-1F2A-504B-9352-F99CA28C450A}" type="slidenum">
              <a:rPr lang="en-US" smtClean="0"/>
              <a:t>8</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25651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72F2756-B736-9F48-9EC0-3310D453F6F6}"/>
              </a:ext>
            </a:extLst>
          </p:cNvPr>
          <p:cNvSpPr>
            <a:spLocks noGrp="1"/>
          </p:cNvSpPr>
          <p:nvPr>
            <p:ph type="title"/>
          </p:nvPr>
        </p:nvSpPr>
        <p:spPr/>
        <p:txBody>
          <a:bodyPr/>
          <a:lstStyle/>
          <a:p>
            <a:r>
              <a:rPr lang="en-US" dirty="0"/>
              <a:t>FCC Rulemakings on RTT</a:t>
            </a:r>
          </a:p>
        </p:txBody>
      </p:sp>
      <p:sp>
        <p:nvSpPr>
          <p:cNvPr id="5" name="Subtitle 4"/>
          <p:cNvSpPr>
            <a:spLocks noGrp="1"/>
          </p:cNvSpPr>
          <p:nvPr>
            <p:ph type="subTitle" idx="12"/>
          </p:nvPr>
        </p:nvSpPr>
        <p:spPr>
          <a:xfrm>
            <a:off x="838202" y="1107373"/>
            <a:ext cx="10515600" cy="369276"/>
          </a:xfrm>
        </p:spPr>
        <p:txBody>
          <a:bodyPr>
            <a:noAutofit/>
          </a:bodyPr>
          <a:lstStyle/>
          <a:p>
            <a:r>
              <a:rPr lang="en-US" dirty="0"/>
              <a:t>RTT Timeline</a:t>
            </a:r>
          </a:p>
        </p:txBody>
      </p:sp>
      <p:sp>
        <p:nvSpPr>
          <p:cNvPr id="4" name="Content Placeholder 3"/>
          <p:cNvSpPr>
            <a:spLocks noGrp="1"/>
          </p:cNvSpPr>
          <p:nvPr>
            <p:ph idx="1"/>
          </p:nvPr>
        </p:nvSpPr>
        <p:spPr>
          <a:xfrm>
            <a:off x="838201" y="1583141"/>
            <a:ext cx="10515601" cy="4926842"/>
          </a:xfrm>
        </p:spPr>
        <p:txBody>
          <a:bodyPr>
            <a:noAutofit/>
          </a:bodyPr>
          <a:lstStyle/>
          <a:p>
            <a:pPr>
              <a:buClr>
                <a:srgbClr val="3359EC"/>
              </a:buClr>
            </a:pPr>
            <a:r>
              <a:rPr lang="en-US" sz="1700" dirty="0">
                <a:solidFill>
                  <a:srgbClr val="000000"/>
                </a:solidFill>
              </a:rPr>
              <a:t>On December 15, 2016, the FCC adopted new rules to facilitate the transition from TTY to real-time text technology</a:t>
            </a:r>
          </a:p>
          <a:p>
            <a:pPr>
              <a:buClr>
                <a:srgbClr val="3359EC"/>
              </a:buClr>
            </a:pPr>
            <a:r>
              <a:rPr lang="en-US" sz="1700" dirty="0">
                <a:solidFill>
                  <a:srgbClr val="000000"/>
                </a:solidFill>
              </a:rPr>
              <a:t>Allow wireless providers and handset manufacturers to use real-time text to meet their TTY obligations</a:t>
            </a:r>
          </a:p>
          <a:p>
            <a:pPr>
              <a:buClr>
                <a:srgbClr val="3359EC"/>
              </a:buClr>
            </a:pPr>
            <a:r>
              <a:rPr lang="en-US" sz="1700" dirty="0">
                <a:solidFill>
                  <a:srgbClr val="000000"/>
                </a:solidFill>
              </a:rPr>
              <a:t>Require users of RTT to be able to reach emergency services (911) and Telecommunications Relay Services (711)</a:t>
            </a:r>
          </a:p>
          <a:p>
            <a:pPr>
              <a:buClr>
                <a:srgbClr val="3359EC"/>
              </a:buClr>
            </a:pPr>
            <a:r>
              <a:rPr lang="en-US" sz="1700" dirty="0">
                <a:solidFill>
                  <a:srgbClr val="000000"/>
                </a:solidFill>
              </a:rPr>
              <a:t>Standardizes on the RFC 4103 protocol for real-time text to permit interoperability across carriers and devices</a:t>
            </a:r>
          </a:p>
          <a:p>
            <a:pPr>
              <a:buClr>
                <a:srgbClr val="3359EC"/>
              </a:buClr>
            </a:pPr>
            <a:r>
              <a:rPr lang="en-US" sz="1700" dirty="0">
                <a:solidFill>
                  <a:srgbClr val="000000"/>
                </a:solidFill>
              </a:rPr>
              <a:t>Requires RTT to be backwards-compatible with TTY communication</a:t>
            </a:r>
          </a:p>
          <a:p>
            <a:pPr>
              <a:buClr>
                <a:srgbClr val="3359EC"/>
              </a:buClr>
            </a:pPr>
            <a:r>
              <a:rPr lang="en-US" sz="1700" dirty="0">
                <a:solidFill>
                  <a:srgbClr val="000000"/>
                </a:solidFill>
              </a:rPr>
              <a:t>Establishes a phased roll-out schedule for wireless networks between December 2017 and June 2021</a:t>
            </a:r>
          </a:p>
          <a:p>
            <a:pPr>
              <a:buClr>
                <a:srgbClr val="3359EC"/>
              </a:buClr>
            </a:pPr>
            <a:r>
              <a:rPr lang="en-US" sz="1700" dirty="0">
                <a:solidFill>
                  <a:srgbClr val="000000"/>
                </a:solidFill>
              </a:rPr>
              <a:t>The Commission also issued an accompanying Further Notice of Proposed Rulemaking to seek comment on issues not addressed in the rules:</a:t>
            </a:r>
          </a:p>
          <a:p>
            <a:pPr>
              <a:buClr>
                <a:srgbClr val="3359EC"/>
              </a:buClr>
            </a:pPr>
            <a:r>
              <a:rPr lang="en-US" sz="1700" dirty="0">
                <a:solidFill>
                  <a:srgbClr val="000000"/>
                </a:solidFill>
              </a:rPr>
              <a:t>A timeline to retire the requirement for RTT to be backwards-compatible with TTY</a:t>
            </a:r>
          </a:p>
          <a:p>
            <a:pPr>
              <a:buClr>
                <a:srgbClr val="3359EC"/>
              </a:buClr>
            </a:pPr>
            <a:r>
              <a:rPr lang="en-US" sz="1700" dirty="0">
                <a:solidFill>
                  <a:srgbClr val="000000"/>
                </a:solidFill>
              </a:rPr>
              <a:t>How to integrate RTT into TRS operations</a:t>
            </a:r>
          </a:p>
          <a:p>
            <a:pPr>
              <a:buClr>
                <a:srgbClr val="3359EC"/>
              </a:buClr>
            </a:pPr>
            <a:r>
              <a:rPr lang="en-US" sz="1700" dirty="0">
                <a:solidFill>
                  <a:srgbClr val="000000"/>
                </a:solidFill>
              </a:rPr>
              <a:t>RTT Features that would be required for individuals with cognitive disabilities and individuals who are deaf-blind</a:t>
            </a:r>
          </a:p>
          <a:p>
            <a:pPr>
              <a:buClr>
                <a:srgbClr val="3359EC"/>
              </a:buClr>
            </a:pPr>
            <a:endParaRPr lang="en-US" sz="1700" dirty="0">
              <a:solidFill>
                <a:srgbClr val="000000"/>
              </a:solidFill>
            </a:endParaRPr>
          </a:p>
        </p:txBody>
      </p:sp>
      <p:sp>
        <p:nvSpPr>
          <p:cNvPr id="6" name="Slide Number Placeholder 5"/>
          <p:cNvSpPr>
            <a:spLocks noGrp="1"/>
          </p:cNvSpPr>
          <p:nvPr>
            <p:ph type="sldNum" sz="quarter" idx="4"/>
          </p:nvPr>
        </p:nvSpPr>
        <p:spPr/>
        <p:txBody>
          <a:bodyPr/>
          <a:lstStyle/>
          <a:p>
            <a:fld id="{0094BEA1-1046-D543-BCAD-E1E0BC0E606B}" type="slidenum">
              <a:rPr lang="en-US" smtClean="0"/>
              <a:t>9</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745728325"/>
      </p:ext>
    </p:extLst>
  </p:cSld>
  <p:clrMapOvr>
    <a:masterClrMapping/>
  </p:clrMapOvr>
</p:sld>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CSUN 2018 Template</Template>
  <TotalTime>1848</TotalTime>
  <Words>1873</Words>
  <Application>Microsoft Macintosh PowerPoint</Application>
  <PresentationFormat>Widescreen</PresentationFormat>
  <Paragraphs>249</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Black</vt:lpstr>
      <vt:lpstr>Arial Regular</vt:lpstr>
      <vt:lpstr>Office Theme</vt:lpstr>
      <vt:lpstr>You Down with RTT? Making Real-Time Text Accessible  to Deaf-Blind Users</vt:lpstr>
      <vt:lpstr>Real-Time Text Topics</vt:lpstr>
      <vt:lpstr>What is Real-Time Text?</vt:lpstr>
      <vt:lpstr>What is Real-Time Text (RTT)?</vt:lpstr>
      <vt:lpstr>The Comparison: TTY and RTT</vt:lpstr>
      <vt:lpstr>RTT Timeline</vt:lpstr>
      <vt:lpstr>History of TTY</vt:lpstr>
      <vt:lpstr>The TTY Issue</vt:lpstr>
      <vt:lpstr>FCC Rulemakings on RTT</vt:lpstr>
      <vt:lpstr>RTT and the Section 508 Refresh</vt:lpstr>
      <vt:lpstr>The FCC DAC and RTT</vt:lpstr>
      <vt:lpstr>AT&amp;T Real-Time Text</vt:lpstr>
      <vt:lpstr>The AT&amp;T RTT App</vt:lpstr>
      <vt:lpstr>The AT&amp;T Engagement with Level Access</vt:lpstr>
      <vt:lpstr>AT&amp;T and Real-Time Text</vt:lpstr>
      <vt:lpstr>RTT Inclusion</vt:lpstr>
      <vt:lpstr>Best Practices for Making RTT Accessible to Deaf-Blind Individuals</vt:lpstr>
      <vt:lpstr>Explicitly Declare Accessibility Labels</vt:lpstr>
      <vt:lpstr>Allow the User to Maintain Control of Focus</vt:lpstr>
      <vt:lpstr>Notify When Other Party Starts/Stops Typing</vt:lpstr>
      <vt:lpstr>Programmatically or Textually Label Regions Identifying Content From Each Party</vt:lpstr>
      <vt:lpstr>Implement a Turn-Taking Mode</vt:lpstr>
      <vt:lpstr>Resources</vt:lpstr>
      <vt:lpstr>Useful Links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Down with RTT? Making Real-Time Text Accessible to Deaf-Blind Users</dc:title>
  <dc:creator>Sam Joehl</dc:creator>
  <cp:lastModifiedBy>Kristin Heineman</cp:lastModifiedBy>
  <cp:revision>100</cp:revision>
  <cp:lastPrinted>2016-10-05T18:53:11Z</cp:lastPrinted>
  <dcterms:created xsi:type="dcterms:W3CDTF">2018-02-22T04:21:19Z</dcterms:created>
  <dcterms:modified xsi:type="dcterms:W3CDTF">2018-03-23T17:45:18Z</dcterms:modified>
</cp:coreProperties>
</file>